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Default Extension="wav" ContentType="audio/wav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318" r:id="rId2"/>
    <p:sldId id="389" r:id="rId3"/>
    <p:sldId id="322" r:id="rId4"/>
    <p:sldId id="359" r:id="rId5"/>
    <p:sldId id="320" r:id="rId6"/>
    <p:sldId id="360" r:id="rId7"/>
    <p:sldId id="383" r:id="rId8"/>
    <p:sldId id="323" r:id="rId9"/>
    <p:sldId id="337" r:id="rId10"/>
    <p:sldId id="361" r:id="rId11"/>
    <p:sldId id="339" r:id="rId12"/>
    <p:sldId id="384" r:id="rId13"/>
    <p:sldId id="363" r:id="rId14"/>
    <p:sldId id="362" r:id="rId15"/>
    <p:sldId id="336" r:id="rId16"/>
    <p:sldId id="350" r:id="rId17"/>
    <p:sldId id="390" r:id="rId18"/>
    <p:sldId id="335" r:id="rId19"/>
    <p:sldId id="332" r:id="rId20"/>
    <p:sldId id="334" r:id="rId21"/>
    <p:sldId id="364" r:id="rId22"/>
    <p:sldId id="365" r:id="rId23"/>
    <p:sldId id="333" r:id="rId24"/>
    <p:sldId id="387" r:id="rId25"/>
    <p:sldId id="341" r:id="rId26"/>
    <p:sldId id="388" r:id="rId27"/>
    <p:sldId id="366" r:id="rId28"/>
    <p:sldId id="385" r:id="rId29"/>
    <p:sldId id="368" r:id="rId30"/>
    <p:sldId id="374" r:id="rId31"/>
    <p:sldId id="375" r:id="rId32"/>
    <p:sldId id="378" r:id="rId33"/>
    <p:sldId id="377" r:id="rId34"/>
    <p:sldId id="371" r:id="rId35"/>
    <p:sldId id="370" r:id="rId36"/>
    <p:sldId id="367" r:id="rId37"/>
    <p:sldId id="349" r:id="rId38"/>
    <p:sldId id="380" r:id="rId39"/>
    <p:sldId id="381" r:id="rId40"/>
    <p:sldId id="331" r:id="rId41"/>
    <p:sldId id="356" r:id="rId42"/>
    <p:sldId id="382" r:id="rId43"/>
    <p:sldId id="308" r:id="rId44"/>
    <p:sldId id="257" r:id="rId45"/>
    <p:sldId id="273" r:id="rId46"/>
    <p:sldId id="258" r:id="rId47"/>
    <p:sldId id="259" r:id="rId48"/>
    <p:sldId id="276" r:id="rId49"/>
    <p:sldId id="281" r:id="rId50"/>
    <p:sldId id="282" r:id="rId51"/>
    <p:sldId id="290" r:id="rId52"/>
    <p:sldId id="289" r:id="rId53"/>
    <p:sldId id="295" r:id="rId54"/>
    <p:sldId id="288" r:id="rId55"/>
    <p:sldId id="287" r:id="rId56"/>
    <p:sldId id="285" r:id="rId57"/>
    <p:sldId id="303" r:id="rId58"/>
    <p:sldId id="280" r:id="rId59"/>
    <p:sldId id="293" r:id="rId60"/>
    <p:sldId id="291" r:id="rId61"/>
    <p:sldId id="260" r:id="rId62"/>
    <p:sldId id="263" r:id="rId63"/>
    <p:sldId id="261" r:id="rId64"/>
    <p:sldId id="298" r:id="rId65"/>
    <p:sldId id="300" r:id="rId66"/>
    <p:sldId id="265" r:id="rId67"/>
    <p:sldId id="299" r:id="rId68"/>
    <p:sldId id="296" r:id="rId69"/>
    <p:sldId id="297" r:id="rId70"/>
    <p:sldId id="301" r:id="rId71"/>
    <p:sldId id="262" r:id="rId72"/>
    <p:sldId id="302" r:id="rId73"/>
    <p:sldId id="306" r:id="rId74"/>
    <p:sldId id="391" r:id="rId75"/>
    <p:sldId id="392" r:id="rId76"/>
    <p:sldId id="393" r:id="rId77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0099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569" autoAdjust="0"/>
  </p:normalViewPr>
  <p:slideViewPr>
    <p:cSldViewPr>
      <p:cViewPr varScale="1">
        <p:scale>
          <a:sx n="66" d="100"/>
          <a:sy n="66" d="100"/>
        </p:scale>
        <p:origin x="-14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9FC8AFC-D93C-418B-9ADD-A73A5E936D1C}" type="datetimeFigureOut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BE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C4A2729-6DE4-4339-ABAF-4CD0F74EBB4B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Muziek van mars </a:t>
            </a:r>
            <a:r>
              <a:rPr lang="nl-BE" dirty="0" err="1" smtClean="0"/>
              <a:t>LtAvn</a:t>
            </a:r>
            <a:r>
              <a:rPr lang="nl-BE" dirty="0" smtClean="0"/>
              <a:t> aanklikken indien dit opportuun is</a:t>
            </a:r>
          </a:p>
        </p:txBody>
      </p:sp>
      <p:sp>
        <p:nvSpPr>
          <p:cNvPr id="337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FC0D0-3236-4E57-955E-7822D0986B34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nl-B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BE" dirty="0" smtClean="0"/>
              <a:t>Eerst  2 lijnen, dan met klik de foto en dan met klik de ondertitel “</a:t>
            </a:r>
            <a:r>
              <a:rPr lang="nl-BE" dirty="0" err="1" smtClean="0"/>
              <a:t>Porte</a:t>
            </a:r>
            <a:r>
              <a:rPr lang="nl-BE" dirty="0" smtClean="0"/>
              <a:t> </a:t>
            </a:r>
            <a:r>
              <a:rPr lang="nl-BE" dirty="0" err="1" smtClean="0"/>
              <a:t>avions</a:t>
            </a:r>
            <a:r>
              <a:rPr lang="nl-BE" dirty="0" smtClean="0"/>
              <a:t>”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A14161-F408-44DF-B012-28866359BD1B}" type="slidenum">
              <a:rPr lang="nl-BE" smtClean="0"/>
              <a:pPr>
                <a:defRPr/>
              </a:pPr>
              <a:t>11</a:t>
            </a:fld>
            <a:endParaRPr lang="nl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12</a:t>
            </a:fld>
            <a:endParaRPr lang="nl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 </a:t>
            </a:r>
            <a:r>
              <a:rPr lang="nl-BE" dirty="0" err="1" smtClean="0"/>
              <a:t>piper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14</a:t>
            </a:fld>
            <a:endParaRPr lang="nl-B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BE" dirty="0" smtClean="0"/>
              <a:t>1</a:t>
            </a:r>
            <a:r>
              <a:rPr lang="nl-BE" baseline="0" dirty="0" smtClean="0"/>
              <a:t> beeld – commentaar groepering vanaf Bierset en A109</a:t>
            </a:r>
            <a:endParaRPr lang="nl-BE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96B1AB-278D-4C48-BE2F-4630E79A447F}" type="slidenum">
              <a:rPr lang="nl-BE" smtClean="0"/>
              <a:pPr>
                <a:defRPr/>
              </a:pPr>
              <a:t>15</a:t>
            </a:fld>
            <a:endParaRPr lang="nl-B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Standaard – </a:t>
            </a:r>
            <a:r>
              <a:rPr lang="nl-BE" dirty="0" err="1" smtClean="0"/>
              <a:t>Sch</a:t>
            </a:r>
            <a:r>
              <a:rPr lang="nl-BE" dirty="0" smtClean="0"/>
              <a:t> </a:t>
            </a:r>
            <a:r>
              <a:rPr lang="nl-BE" dirty="0" err="1" smtClean="0"/>
              <a:t>LtAvn</a:t>
            </a:r>
            <a:r>
              <a:rPr lang="nl-BE" dirty="0" smtClean="0"/>
              <a:t> – later groepering en nu competentiecentrum van de </a:t>
            </a:r>
            <a:r>
              <a:rPr lang="nl-BE" dirty="0" err="1" smtClean="0"/>
              <a:t>LuM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16</a:t>
            </a:fld>
            <a:endParaRPr lang="nl-B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</a:t>
            </a:r>
            <a:r>
              <a:rPr lang="nl-BE" baseline="0" dirty="0" smtClean="0"/>
              <a:t> beeld – geen foto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17</a:t>
            </a:fld>
            <a:endParaRPr lang="nl-B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18</a:t>
            </a:fld>
            <a:endParaRPr lang="nl-B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BE" dirty="0" smtClean="0"/>
              <a:t>1 beeld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DCC2B-E7F1-43A9-93A5-4EEF4CDC45F1}" type="slidenum">
              <a:rPr lang="nl-BE" smtClean="0"/>
              <a:pPr>
                <a:defRPr/>
              </a:pPr>
              <a:t>19</a:t>
            </a:fld>
            <a:endParaRPr lang="nl-B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Meteoradar</a:t>
            </a:r>
            <a:r>
              <a:rPr lang="nl-BE" dirty="0" smtClean="0"/>
              <a:t> in de neus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20</a:t>
            </a:fld>
            <a:endParaRPr 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Alles in één keer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</a:t>
            </a:fld>
            <a:endParaRPr lang="nl-B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Leefmilieu 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21</a:t>
            </a:fld>
            <a:endParaRPr lang="nl-B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Afscheid van BN – 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22</a:t>
            </a:fld>
            <a:endParaRPr lang="nl-B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23</a:t>
            </a:fld>
            <a:endParaRPr lang="nl-B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draagberries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24</a:t>
            </a:fld>
            <a:endParaRPr lang="nl-B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25</a:t>
            </a:fld>
            <a:endParaRPr lang="nl-B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26</a:t>
            </a:fld>
            <a:endParaRPr lang="nl-B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Astazou</a:t>
            </a:r>
            <a:r>
              <a:rPr lang="nl-BE" dirty="0" smtClean="0"/>
              <a:t> 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27</a:t>
            </a:fld>
            <a:endParaRPr lang="nl-B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Alouette</a:t>
            </a:r>
            <a:r>
              <a:rPr lang="nl-BE" dirty="0" smtClean="0"/>
              <a:t> II van de Gd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28</a:t>
            </a:fld>
            <a:endParaRPr lang="nl-B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Somalië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29</a:t>
            </a:fld>
            <a:endParaRPr lang="nl-B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Magga</a:t>
            </a:r>
            <a:r>
              <a:rPr lang="nl-BE" dirty="0" smtClean="0"/>
              <a:t> Dan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30</a:t>
            </a:fld>
            <a:endParaRPr 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De</a:t>
            </a:r>
            <a:r>
              <a:rPr lang="nl-BE" baseline="0" dirty="0" smtClean="0"/>
              <a:t> foto na met 2 piloten met tweede klik</a:t>
            </a:r>
            <a:endParaRPr lang="nl-BE" dirty="0" smtClean="0"/>
          </a:p>
        </p:txBody>
      </p:sp>
      <p:sp>
        <p:nvSpPr>
          <p:cNvPr id="337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A1D784-2117-4BDD-92C4-4617A7EF4546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nl-B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Zuidpool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31</a:t>
            </a:fld>
            <a:endParaRPr lang="nl-B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Radiologische verkenning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32</a:t>
            </a:fld>
            <a:endParaRPr lang="nl-B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Bergvliegen in </a:t>
            </a:r>
            <a:r>
              <a:rPr lang="nl-BE" dirty="0" err="1" smtClean="0"/>
              <a:t>Saillagouse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33</a:t>
            </a:fld>
            <a:endParaRPr lang="nl-B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Acroteam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34</a:t>
            </a:fld>
            <a:endParaRPr lang="nl-B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Acroteam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35</a:t>
            </a:fld>
            <a:endParaRPr lang="nl-B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36</a:t>
            </a:fld>
            <a:endParaRPr lang="nl-B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37</a:t>
            </a:fld>
            <a:endParaRPr lang="nl-B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Blussen in de haven van Antwerpen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38</a:t>
            </a:fld>
            <a:endParaRPr lang="nl-B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Koninklijke vlucht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39</a:t>
            </a:fld>
            <a:endParaRPr lang="nl-B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Klik voor tekening van A109 door </a:t>
            </a:r>
            <a:r>
              <a:rPr lang="nl-BE" dirty="0" err="1" smtClean="0"/>
              <a:t>Dimitri</a:t>
            </a:r>
            <a:r>
              <a:rPr lang="nl-BE" dirty="0" smtClean="0"/>
              <a:t> Verdoodt</a:t>
            </a:r>
          </a:p>
        </p:txBody>
      </p:sp>
      <p:sp>
        <p:nvSpPr>
          <p:cNvPr id="337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8B8B32-00C9-484D-803A-7B13E920F902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nl-B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Piloot en luchthavenpersoneel in </a:t>
            </a:r>
            <a:r>
              <a:rPr lang="nl-BE" dirty="0" err="1" smtClean="0"/>
              <a:t>Evere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4</a:t>
            </a:fld>
            <a:endParaRPr lang="nl-B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err="1" smtClean="0"/>
              <a:t>Brasschaat</a:t>
            </a:r>
            <a:r>
              <a:rPr lang="nl-BE" dirty="0" smtClean="0"/>
              <a:t> verlaten</a:t>
            </a:r>
          </a:p>
        </p:txBody>
      </p:sp>
      <p:sp>
        <p:nvSpPr>
          <p:cNvPr id="337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23A58-4563-4075-97E1-0640A30151A4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nl-BE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Alle tuigen van het </a:t>
            </a:r>
            <a:r>
              <a:rPr lang="nl-BE" dirty="0" err="1" smtClean="0"/>
              <a:t>LtAvn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42</a:t>
            </a:fld>
            <a:endParaRPr lang="nl-B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Tweede deel van tekst na klik …. Wat is </a:t>
            </a:r>
            <a:r>
              <a:rPr lang="nl-BE" dirty="0" err="1" smtClean="0"/>
              <a:t>aeromobiliteit</a:t>
            </a:r>
            <a:r>
              <a:rPr lang="nl-BE" dirty="0" smtClean="0"/>
              <a:t>, </a:t>
            </a:r>
            <a:r>
              <a:rPr lang="nl-BE" dirty="0" err="1" smtClean="0"/>
              <a:t>enz</a:t>
            </a:r>
            <a:r>
              <a:rPr lang="nl-BE" dirty="0" smtClean="0"/>
              <a:t> …</a:t>
            </a:r>
          </a:p>
        </p:txBody>
      </p:sp>
      <p:sp>
        <p:nvSpPr>
          <p:cNvPr id="337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52D66-BF7E-4A26-882D-F7F9510E2A0E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nl-B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 – IPS – samen met grondtroepen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44</a:t>
            </a:fld>
            <a:endParaRPr lang="nl-B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 smtClean="0"/>
              <a:t>1 beeld</a:t>
            </a:r>
          </a:p>
        </p:txBody>
      </p:sp>
      <p:sp>
        <p:nvSpPr>
          <p:cNvPr id="3482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3A19D0-1E8B-4D1E-959A-112589306D02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nl-B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46</a:t>
            </a:fld>
            <a:endParaRPr lang="nl-B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1</a:t>
            </a:r>
            <a:r>
              <a:rPr lang="nl-BE" baseline="0" dirty="0" smtClean="0"/>
              <a:t> beeld</a:t>
            </a:r>
            <a:endParaRPr lang="nl-BE" dirty="0" smtClean="0"/>
          </a:p>
        </p:txBody>
      </p:sp>
      <p:sp>
        <p:nvSpPr>
          <p:cNvPr id="3584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17FFC-EB33-4FE2-AFA6-F7356CDFAC11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nl-BE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1 beeld</a:t>
            </a:r>
          </a:p>
        </p:txBody>
      </p:sp>
      <p:sp>
        <p:nvSpPr>
          <p:cNvPr id="3686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557E6A-A2B3-4C03-B477-00CF640D1FAF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nl-BE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1 beeld</a:t>
            </a:r>
          </a:p>
        </p:txBody>
      </p:sp>
      <p:sp>
        <p:nvSpPr>
          <p:cNvPr id="3789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B3AFE5-98C2-423C-9C07-A4F0918D86AB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nl-BE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 smtClean="0"/>
              <a:t>1 beeld</a:t>
            </a:r>
          </a:p>
        </p:txBody>
      </p:sp>
      <p:sp>
        <p:nvSpPr>
          <p:cNvPr id="3891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01877A-2CD0-4012-B540-656D5B4EAD39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nl-B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Dia met 2 klikken, eerst “Et en </a:t>
            </a:r>
            <a:r>
              <a:rPr lang="nl-BE" dirty="0" err="1" smtClean="0"/>
              <a:t>Belgique</a:t>
            </a:r>
            <a:r>
              <a:rPr lang="nl-BE" dirty="0" smtClean="0"/>
              <a:t>” dan een </a:t>
            </a:r>
            <a:r>
              <a:rPr lang="nl-BE" dirty="0" err="1" smtClean="0"/>
              <a:t>auster</a:t>
            </a:r>
            <a:endParaRPr lang="nl-BE" dirty="0" smtClean="0"/>
          </a:p>
        </p:txBody>
      </p:sp>
      <p:sp>
        <p:nvSpPr>
          <p:cNvPr id="337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164F78-E676-46B9-A219-ABC0D1B8EE99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nl-BE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51</a:t>
            </a:fld>
            <a:endParaRPr lang="nl-BE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52</a:t>
            </a:fld>
            <a:endParaRPr lang="nl-BE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53</a:t>
            </a:fld>
            <a:endParaRPr lang="nl-BE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 smtClean="0"/>
              <a:t>1 beeld</a:t>
            </a:r>
          </a:p>
        </p:txBody>
      </p:sp>
      <p:sp>
        <p:nvSpPr>
          <p:cNvPr id="3994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1542C2-74B4-4585-B450-132A5C05CDC7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nl-BE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55</a:t>
            </a:fld>
            <a:endParaRPr lang="nl-BE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56</a:t>
            </a:fld>
            <a:endParaRPr lang="nl-BE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57</a:t>
            </a:fld>
            <a:endParaRPr lang="nl-BE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1 beeld</a:t>
            </a:r>
          </a:p>
        </p:txBody>
      </p:sp>
      <p:sp>
        <p:nvSpPr>
          <p:cNvPr id="4096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9BFAA5-B74F-47CC-8D38-B07CA8FDC084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nl-BE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1 beeld</a:t>
            </a:r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AF7AC1-3AF8-45FF-8018-930C728721D4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nl-BE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1 beeld</a:t>
            </a:r>
          </a:p>
        </p:txBody>
      </p:sp>
      <p:sp>
        <p:nvSpPr>
          <p:cNvPr id="4301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4DDD87-7934-421C-A2AB-EB15966C19B3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nl-B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 - </a:t>
            </a:r>
            <a:r>
              <a:rPr lang="nl-BE" smtClean="0"/>
              <a:t>auster</a:t>
            </a: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6</a:t>
            </a:fld>
            <a:endParaRPr lang="nl-B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61</a:t>
            </a:fld>
            <a:endParaRPr lang="nl-B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62</a:t>
            </a:fld>
            <a:endParaRPr lang="nl-BE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63</a:t>
            </a:fld>
            <a:endParaRPr lang="nl-BE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 smtClean="0"/>
              <a:t>1 beeld</a:t>
            </a:r>
          </a:p>
        </p:txBody>
      </p:sp>
      <p:sp>
        <p:nvSpPr>
          <p:cNvPr id="4403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EE3474-663B-4637-BC1F-59E4EA49105B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nl-BE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 smtClean="0"/>
              <a:t>1 beeld</a:t>
            </a:r>
          </a:p>
        </p:txBody>
      </p:sp>
      <p:sp>
        <p:nvSpPr>
          <p:cNvPr id="4506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488022-FDBC-441C-BA6F-75805D2DEC07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nl-BE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 smtClean="0"/>
              <a:t>1 beeld</a:t>
            </a:r>
          </a:p>
        </p:txBody>
      </p:sp>
      <p:sp>
        <p:nvSpPr>
          <p:cNvPr id="46084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6D5BC-3CBF-4EF2-8ED3-DE342944B2B7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nl-BE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67</a:t>
            </a:fld>
            <a:endParaRPr lang="nl-BE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 smtClean="0"/>
              <a:t>1 beeld</a:t>
            </a:r>
          </a:p>
        </p:txBody>
      </p:sp>
      <p:sp>
        <p:nvSpPr>
          <p:cNvPr id="4710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909183-6E8A-49FD-B74D-D9FEAB5EB970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nl-BE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 smtClean="0"/>
              <a:t>1 beeld</a:t>
            </a:r>
          </a:p>
        </p:txBody>
      </p:sp>
      <p:sp>
        <p:nvSpPr>
          <p:cNvPr id="481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4FD5E2-3176-4026-81D6-E4FD71A80C69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nl-BE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70</a:t>
            </a:fld>
            <a:endParaRPr lang="nl-B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Foto in één keer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Kader met opmerkingen na klik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71</a:t>
            </a:fld>
            <a:endParaRPr lang="nl-BE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72</a:t>
            </a:fld>
            <a:endParaRPr lang="nl-BE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1 beeld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73</a:t>
            </a:fld>
            <a:endParaRPr lang="nl-B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dirty="0" smtClean="0"/>
              <a:t>Eerst titel dan vleugel met klik</a:t>
            </a:r>
          </a:p>
        </p:txBody>
      </p:sp>
      <p:sp>
        <p:nvSpPr>
          <p:cNvPr id="3379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BDD37-FCC4-4DA3-B307-8732C2DE77C9}" type="slidenum">
              <a:rPr lang="nl-B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nl-B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In één keer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A2729-6DE4-4339-ABAF-4CD0F74EBB4B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43493-7437-42AC-8AA0-1441B9AA22D9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ED925-32CD-4ECD-93F6-9C8F9E40EA78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E6FE4-04DE-4F32-AAB7-A21638F7F732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E12AD-93EC-4D8D-A524-20AB371F2E8B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C5F62-DA1E-436F-AF50-7A394A777D66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B9BD-D847-4758-B22F-CD9573AFCBD1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CDB20-1EDD-45AB-82C1-CBF7483A9D69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DB5E9-E068-47F0-A77E-38934BBF0321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AEBE3-3081-492A-9C30-5FB31ECFCDBA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3BB26-0C79-4E7D-9DC6-BDCBE7428104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F08A8-576E-4A74-9358-636A1370B737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E5B2-0682-4A57-9D77-D8C5B3C1406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30EDB-AA5E-422D-8C35-BD251309EAEA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8F139-2720-460E-8E1E-0356D71D63EA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D41C0-8F84-4F78-B22F-EEA4535F64C9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A08B-1032-43A6-9C17-3CEBFEA0CE70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80A6B-AC84-44AA-ABEC-142DF46429B6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EAD2C-CE16-4BE2-B73C-A6DB1CFF47EC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592C6-9084-4B30-943C-39CFD6C79FA9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5495-0AEE-4820-BDE6-B1D342F9959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D9D42-2D29-45C4-8654-B787D4F75487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625F8-CC18-40EC-AADD-317408D7AF98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BE" smtClean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7531B9-57A4-40F7-B9D2-8C85AB350983}" type="datetime1">
              <a:rPr lang="nl-BE"/>
              <a:pPr>
                <a:defRPr/>
              </a:pPr>
              <a:t>15/04/2012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6183EB-84EA-4B50-A525-AA5EA331E3A8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Rik\Documents\My%20Web%20Sites\17%20Piste%2017.mp3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Rik\Documents\My%20Web%20Sites\17%20Piste%2017.mp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kstvak 3"/>
          <p:cNvSpPr txBox="1">
            <a:spLocks noChangeArrowheads="1"/>
          </p:cNvSpPr>
          <p:nvPr/>
        </p:nvSpPr>
        <p:spPr bwMode="auto">
          <a:xfrm>
            <a:off x="1476375" y="404813"/>
            <a:ext cx="6335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>
              <a:latin typeface="Calibri" pitchFamily="34" charset="0"/>
            </a:endParaRPr>
          </a:p>
        </p:txBody>
      </p:sp>
      <p:sp>
        <p:nvSpPr>
          <p:cNvPr id="2052" name="Tekstvak 5"/>
          <p:cNvSpPr txBox="1">
            <a:spLocks noChangeArrowheads="1"/>
          </p:cNvSpPr>
          <p:nvPr/>
        </p:nvSpPr>
        <p:spPr bwMode="auto">
          <a:xfrm>
            <a:off x="395288" y="1989138"/>
            <a:ext cx="5976937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nl-BE" sz="3200" dirty="0">
                <a:latin typeface="Calibri" pitchFamily="34" charset="0"/>
              </a:rPr>
              <a:t>Col </a:t>
            </a:r>
            <a:r>
              <a:rPr lang="nl-BE" sz="3200" dirty="0" err="1">
                <a:latin typeface="Calibri" pitchFamily="34" charset="0"/>
              </a:rPr>
              <a:t>Avi</a:t>
            </a:r>
            <a:r>
              <a:rPr lang="nl-BE" sz="3200" dirty="0">
                <a:latin typeface="Calibri" pitchFamily="34" charset="0"/>
              </a:rPr>
              <a:t> </a:t>
            </a:r>
            <a:r>
              <a:rPr lang="nl-BE" sz="3200" dirty="0" err="1">
                <a:latin typeface="Calibri" pitchFamily="34" charset="0"/>
              </a:rPr>
              <a:t>Hre</a:t>
            </a:r>
            <a:r>
              <a:rPr lang="nl-BE" sz="3200" dirty="0">
                <a:latin typeface="Calibri" pitchFamily="34" charset="0"/>
              </a:rPr>
              <a:t> Fons </a:t>
            </a:r>
            <a:r>
              <a:rPr lang="nl-BE" sz="3200" dirty="0" err="1">
                <a:latin typeface="Calibri" pitchFamily="34" charset="0"/>
              </a:rPr>
              <a:t>Dumoulin</a:t>
            </a:r>
            <a:r>
              <a:rPr lang="nl-BE" sz="2400" dirty="0">
                <a:latin typeface="Calibri" pitchFamily="34" charset="0"/>
              </a:rPr>
              <a:t/>
            </a:r>
            <a:br>
              <a:rPr lang="nl-BE" sz="2400" dirty="0">
                <a:latin typeface="Calibri" pitchFamily="34" charset="0"/>
              </a:rPr>
            </a:br>
            <a:endParaRPr lang="nl-BE" sz="2400" dirty="0">
              <a:latin typeface="Calibri" pitchFamily="34" charset="0"/>
            </a:endParaRPr>
          </a:p>
          <a:p>
            <a:pPr algn="ctr">
              <a:defRPr/>
            </a:pPr>
            <a:endParaRPr lang="nl-BE" dirty="0">
              <a:latin typeface="+mj-lt"/>
            </a:endParaRPr>
          </a:p>
        </p:txBody>
      </p:sp>
      <p:pic>
        <p:nvPicPr>
          <p:cNvPr id="8" name="17 Piste 1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6921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4F1937-234B-4D22-A12E-1CF81FE8E445}" type="slidenum">
              <a:rPr lang="nl-BE" smtClean="0"/>
              <a:pPr>
                <a:defRPr/>
              </a:pPr>
              <a:t>1</a:t>
            </a:fld>
            <a:endParaRPr lang="nl-BE" dirty="0"/>
          </a:p>
        </p:txBody>
      </p:sp>
      <p:pic>
        <p:nvPicPr>
          <p:cNvPr id="2054" name="Afbeelding 9" descr="Bembridge 1er Islande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1341438"/>
            <a:ext cx="2124075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kstvak 9"/>
          <p:cNvSpPr txBox="1">
            <a:spLocks noChangeArrowheads="1"/>
          </p:cNvSpPr>
          <p:nvPr/>
        </p:nvSpPr>
        <p:spPr bwMode="auto">
          <a:xfrm>
            <a:off x="0" y="3141663"/>
            <a:ext cx="673258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 sz="2000"/>
              <a:t>Ancien directeur </a:t>
            </a:r>
            <a:r>
              <a:rPr lang="fr-BE" sz="2000"/>
              <a:t>a.i. de l’Aviation légère (1975-1977)</a:t>
            </a:r>
          </a:p>
          <a:p>
            <a:pPr algn="ctr"/>
            <a:endParaRPr lang="fr-BE" sz="2000"/>
          </a:p>
          <a:p>
            <a:pPr algn="ctr"/>
            <a:r>
              <a:rPr lang="fr-BE" sz="2000"/>
              <a:t>Officier de projet pour </a:t>
            </a:r>
            <a:br>
              <a:rPr lang="fr-BE" sz="2000"/>
            </a:br>
            <a:r>
              <a:rPr lang="fr-BE" sz="2000"/>
              <a:t>les SA 330 Puma et les Britten Norman Islander </a:t>
            </a:r>
            <a:endParaRPr lang="nl-BE" sz="200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AC62B-4214-4CC9-8B34-3255A41A026C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  <p:sp>
        <p:nvSpPr>
          <p:cNvPr id="11268" name="Tekstvak 3"/>
          <p:cNvSpPr txBox="1">
            <a:spLocks noChangeArrowheads="1"/>
          </p:cNvSpPr>
          <p:nvPr/>
        </p:nvSpPr>
        <p:spPr bwMode="auto">
          <a:xfrm>
            <a:off x="0" y="47625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4400"/>
              <a:t>L’abeille de l’Aviation légère</a:t>
            </a:r>
            <a:endParaRPr lang="nl-BE" sz="4400"/>
          </a:p>
        </p:txBody>
      </p:sp>
      <p:pic>
        <p:nvPicPr>
          <p:cNvPr id="5" name="Afbeelding 4" descr="P413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412776"/>
            <a:ext cx="6144683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kstvak 1"/>
          <p:cNvSpPr txBox="1">
            <a:spLocks noChangeArrowheads="1"/>
          </p:cNvSpPr>
          <p:nvPr/>
        </p:nvSpPr>
        <p:spPr bwMode="auto">
          <a:xfrm>
            <a:off x="1258888" y="908050"/>
            <a:ext cx="8713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BE"/>
          </a:p>
          <a:p>
            <a:endParaRPr lang="nl-BE"/>
          </a:p>
        </p:txBody>
      </p:sp>
      <p:sp>
        <p:nvSpPr>
          <p:cNvPr id="12291" name="Tekstvak 1"/>
          <p:cNvSpPr txBox="1">
            <a:spLocks noChangeArrowheads="1"/>
          </p:cNvSpPr>
          <p:nvPr/>
        </p:nvSpPr>
        <p:spPr bwMode="auto">
          <a:xfrm>
            <a:off x="0" y="260350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000" b="1" i="1" dirty="0"/>
              <a:t>1954 – Naissance de l’Aviation légère de la Force </a:t>
            </a:r>
            <a:r>
              <a:rPr lang="fr-BE" sz="2000" b="1" i="1" dirty="0" smtClean="0"/>
              <a:t>Terrestre</a:t>
            </a:r>
            <a:endParaRPr lang="fr-BE" b="1" i="1" dirty="0"/>
          </a:p>
          <a:p>
            <a:endParaRPr lang="fr-BE" b="1" i="1" dirty="0"/>
          </a:p>
          <a:p>
            <a:pPr lvl="2">
              <a:buFont typeface="Wingdings" pitchFamily="2" charset="2"/>
              <a:buChar char="Ø"/>
            </a:pPr>
            <a:r>
              <a:rPr lang="fr-BE" b="1" i="1" dirty="0"/>
              <a:t>L’ère du Piper L-18C</a:t>
            </a:r>
            <a:endParaRPr lang="nl-BE" dirty="0"/>
          </a:p>
          <a:p>
            <a:endParaRPr lang="nl-BE" dirty="0"/>
          </a:p>
        </p:txBody>
      </p:sp>
      <p:pic>
        <p:nvPicPr>
          <p:cNvPr id="11268" name="Afbeelding 5" descr="(11)Les porte-avions de l'US Arm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67056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F8B06-B583-4702-B7BE-B16B073B85F4}" type="slidenum">
              <a:rPr lang="nl-BE" smtClean="0"/>
              <a:pPr>
                <a:defRPr/>
              </a:pPr>
              <a:t>11</a:t>
            </a:fld>
            <a:endParaRPr lang="nl-BE"/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1115616" y="6021288"/>
            <a:ext cx="6626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Un porte-avions US Army en Méditerranée</a:t>
            </a:r>
            <a:endParaRPr lang="nl-BE" sz="2400" b="1" dirty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A180F2-9DD6-4C0E-80FE-DD5F5A6C3E8C}" type="slidenum">
              <a:rPr lang="nl-BE" smtClean="0"/>
              <a:pPr>
                <a:defRPr/>
              </a:pPr>
              <a:t>12</a:t>
            </a:fld>
            <a:endParaRPr lang="nl-BE"/>
          </a:p>
        </p:txBody>
      </p:sp>
      <p:pic>
        <p:nvPicPr>
          <p:cNvPr id="13315" name="Afbeelding 2" descr="(12) PIPER tout jau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800" y="188913"/>
            <a:ext cx="9194800" cy="637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kstvak 3"/>
          <p:cNvSpPr txBox="1">
            <a:spLocks noChangeArrowheads="1"/>
          </p:cNvSpPr>
          <p:nvPr/>
        </p:nvSpPr>
        <p:spPr bwMode="auto">
          <a:xfrm>
            <a:off x="4787900" y="620713"/>
            <a:ext cx="3240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3200"/>
              <a:t>Piper L-18C</a:t>
            </a:r>
            <a:endParaRPr lang="nl-BE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" descr="(13) Piper camoufl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400" y="549275"/>
            <a:ext cx="91948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E317A-63AC-484C-88B3-9B164C781259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1" descr="(14) Piper au Rwanda  (1960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150"/>
            <a:ext cx="9144000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C6A67-641F-4838-B005-EC1A4A956B61}" type="slidenum">
              <a:rPr lang="nl-BE" smtClean="0"/>
              <a:pPr>
                <a:defRPr/>
              </a:pPr>
              <a:t>14</a:t>
            </a:fld>
            <a:endParaRPr lang="nl-BE"/>
          </a:p>
        </p:txBody>
      </p:sp>
      <p:sp>
        <p:nvSpPr>
          <p:cNvPr id="15364" name="Tekstvak 3"/>
          <p:cNvSpPr txBox="1">
            <a:spLocks noChangeArrowheads="1"/>
          </p:cNvSpPr>
          <p:nvPr/>
        </p:nvSpPr>
        <p:spPr bwMode="auto">
          <a:xfrm>
            <a:off x="2124075" y="1196975"/>
            <a:ext cx="46085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2800"/>
              <a:t>L-18C au Rwanda</a:t>
            </a:r>
            <a:endParaRPr lang="nl-BE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hoek 41"/>
          <p:cNvSpPr/>
          <p:nvPr/>
        </p:nvSpPr>
        <p:spPr>
          <a:xfrm>
            <a:off x="539750" y="5805488"/>
            <a:ext cx="5184775" cy="503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6387" name="Tekstvak 3"/>
          <p:cNvSpPr txBox="1">
            <a:spLocks noChangeArrowheads="1"/>
          </p:cNvSpPr>
          <p:nvPr/>
        </p:nvSpPr>
        <p:spPr bwMode="auto">
          <a:xfrm>
            <a:off x="0" y="188913"/>
            <a:ext cx="8785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BE"/>
          </a:p>
          <a:p>
            <a:endParaRPr lang="nl-BE"/>
          </a:p>
        </p:txBody>
      </p:sp>
      <p:sp>
        <p:nvSpPr>
          <p:cNvPr id="16388" name="Tekstvak 2"/>
          <p:cNvSpPr txBox="1">
            <a:spLocks noChangeArrowheads="1"/>
          </p:cNvSpPr>
          <p:nvPr/>
        </p:nvSpPr>
        <p:spPr bwMode="auto">
          <a:xfrm>
            <a:off x="971550" y="0"/>
            <a:ext cx="70580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BE" b="1" i="1"/>
          </a:p>
          <a:p>
            <a:r>
              <a:rPr lang="fr-BE" b="1" i="1"/>
              <a:t>Une organisation qui défie le temps</a:t>
            </a:r>
          </a:p>
          <a:p>
            <a:endParaRPr lang="fr-BE" b="1" i="1"/>
          </a:p>
          <a:p>
            <a:pPr>
              <a:buFont typeface="Wingdings" pitchFamily="2" charset="2"/>
              <a:buChar char="Ø"/>
            </a:pPr>
            <a:r>
              <a:rPr lang="fr-BE" b="1" i="1"/>
              <a:t>Une arme à part entière</a:t>
            </a:r>
            <a:endParaRPr lang="nl-BE"/>
          </a:p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8A522D-C691-46AD-8D80-70223656FBE9}" type="slidenum">
              <a:rPr lang="nl-BE" smtClean="0"/>
              <a:pPr>
                <a:defRPr/>
              </a:pPr>
              <a:t>15</a:t>
            </a:fld>
            <a:endParaRPr lang="nl-BE" dirty="0"/>
          </a:p>
        </p:txBody>
      </p:sp>
      <p:sp>
        <p:nvSpPr>
          <p:cNvPr id="6" name="Rechthoek 5"/>
          <p:cNvSpPr/>
          <p:nvPr/>
        </p:nvSpPr>
        <p:spPr>
          <a:xfrm>
            <a:off x="3203575" y="1628775"/>
            <a:ext cx="1584325" cy="7207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6391" name="Tekstvak 6"/>
          <p:cNvSpPr txBox="1">
            <a:spLocks noChangeArrowheads="1"/>
          </p:cNvSpPr>
          <p:nvPr/>
        </p:nvSpPr>
        <p:spPr bwMode="auto">
          <a:xfrm>
            <a:off x="3203575" y="1773238"/>
            <a:ext cx="1512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EMFT/GDAL</a:t>
            </a:r>
          </a:p>
        </p:txBody>
      </p:sp>
      <p:sp>
        <p:nvSpPr>
          <p:cNvPr id="10" name="Rechthoek 9"/>
          <p:cNvSpPr/>
          <p:nvPr/>
        </p:nvSpPr>
        <p:spPr>
          <a:xfrm>
            <a:off x="1476375" y="3068638"/>
            <a:ext cx="1582738" cy="7207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539750" y="5157788"/>
            <a:ext cx="1079500" cy="503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4" name="Rechthoek 13"/>
          <p:cNvSpPr/>
          <p:nvPr/>
        </p:nvSpPr>
        <p:spPr>
          <a:xfrm>
            <a:off x="1908175" y="5157788"/>
            <a:ext cx="1079500" cy="503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5" name="Rechthoek 14"/>
          <p:cNvSpPr/>
          <p:nvPr/>
        </p:nvSpPr>
        <p:spPr>
          <a:xfrm>
            <a:off x="3276600" y="5157788"/>
            <a:ext cx="1079500" cy="503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6" name="Rechthoek 15"/>
          <p:cNvSpPr/>
          <p:nvPr/>
        </p:nvSpPr>
        <p:spPr>
          <a:xfrm>
            <a:off x="4643438" y="5157788"/>
            <a:ext cx="1081087" cy="503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7" name="Rechthoek 16"/>
          <p:cNvSpPr/>
          <p:nvPr/>
        </p:nvSpPr>
        <p:spPr>
          <a:xfrm>
            <a:off x="6732588" y="5084763"/>
            <a:ext cx="1223962" cy="576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6398" name="Tekstvak 17"/>
          <p:cNvSpPr txBox="1">
            <a:spLocks noChangeArrowheads="1"/>
          </p:cNvSpPr>
          <p:nvPr/>
        </p:nvSpPr>
        <p:spPr bwMode="auto">
          <a:xfrm>
            <a:off x="1476375" y="3213100"/>
            <a:ext cx="158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/>
              <a:t>1 Corps</a:t>
            </a:r>
          </a:p>
        </p:txBody>
      </p:sp>
      <p:sp>
        <p:nvSpPr>
          <p:cNvPr id="19" name="Rechthoek 18"/>
          <p:cNvSpPr/>
          <p:nvPr/>
        </p:nvSpPr>
        <p:spPr>
          <a:xfrm>
            <a:off x="5364163" y="3068638"/>
            <a:ext cx="1584325" cy="7207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6400" name="Tekstvak 19"/>
          <p:cNvSpPr txBox="1">
            <a:spLocks noChangeArrowheads="1"/>
          </p:cNvSpPr>
          <p:nvPr/>
        </p:nvSpPr>
        <p:spPr bwMode="auto">
          <a:xfrm>
            <a:off x="5364163" y="3213100"/>
            <a:ext cx="158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/>
              <a:t>FI / Div Instr</a:t>
            </a:r>
          </a:p>
        </p:txBody>
      </p:sp>
      <p:sp>
        <p:nvSpPr>
          <p:cNvPr id="16401" name="Tekstvak 20"/>
          <p:cNvSpPr txBox="1">
            <a:spLocks noChangeArrowheads="1"/>
          </p:cNvSpPr>
          <p:nvPr/>
        </p:nvSpPr>
        <p:spPr bwMode="auto">
          <a:xfrm>
            <a:off x="539750" y="5229225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/>
              <a:t>16 Esc</a:t>
            </a:r>
          </a:p>
        </p:txBody>
      </p:sp>
      <p:sp>
        <p:nvSpPr>
          <p:cNvPr id="16402" name="Tekstvak 21"/>
          <p:cNvSpPr txBox="1">
            <a:spLocks noChangeArrowheads="1"/>
          </p:cNvSpPr>
          <p:nvPr/>
        </p:nvSpPr>
        <p:spPr bwMode="auto">
          <a:xfrm>
            <a:off x="1908175" y="5229225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/>
              <a:t>17 Esc</a:t>
            </a:r>
          </a:p>
        </p:txBody>
      </p:sp>
      <p:sp>
        <p:nvSpPr>
          <p:cNvPr id="16403" name="Tekstvak 22"/>
          <p:cNvSpPr txBox="1">
            <a:spLocks noChangeArrowheads="1"/>
          </p:cNvSpPr>
          <p:nvPr/>
        </p:nvSpPr>
        <p:spPr bwMode="auto">
          <a:xfrm>
            <a:off x="3276600" y="5229225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/>
              <a:t>18 Esc</a:t>
            </a:r>
          </a:p>
        </p:txBody>
      </p:sp>
      <p:sp>
        <p:nvSpPr>
          <p:cNvPr id="16404" name="Tekstvak 23"/>
          <p:cNvSpPr txBox="1">
            <a:spLocks noChangeArrowheads="1"/>
          </p:cNvSpPr>
          <p:nvPr/>
        </p:nvSpPr>
        <p:spPr bwMode="auto">
          <a:xfrm>
            <a:off x="4643438" y="5229225"/>
            <a:ext cx="1081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/>
              <a:t>255 Cie</a:t>
            </a:r>
          </a:p>
        </p:txBody>
      </p:sp>
      <p:sp>
        <p:nvSpPr>
          <p:cNvPr id="16405" name="Tekstvak 24"/>
          <p:cNvSpPr txBox="1">
            <a:spLocks noChangeArrowheads="1"/>
          </p:cNvSpPr>
          <p:nvPr/>
        </p:nvSpPr>
        <p:spPr bwMode="auto">
          <a:xfrm>
            <a:off x="6732588" y="5157788"/>
            <a:ext cx="1223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/>
              <a:t>E LtAvn</a:t>
            </a:r>
          </a:p>
        </p:txBody>
      </p:sp>
      <p:cxnSp>
        <p:nvCxnSpPr>
          <p:cNvPr id="27" name="Rechte verbindingslijn 26"/>
          <p:cNvCxnSpPr>
            <a:stCxn id="6" idx="2"/>
            <a:endCxn id="10" idx="0"/>
          </p:cNvCxnSpPr>
          <p:nvPr/>
        </p:nvCxnSpPr>
        <p:spPr>
          <a:xfrm flipH="1">
            <a:off x="2268538" y="2349500"/>
            <a:ext cx="1727200" cy="719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>
            <a:stCxn id="6" idx="2"/>
            <a:endCxn id="19" idx="0"/>
          </p:cNvCxnSpPr>
          <p:nvPr/>
        </p:nvCxnSpPr>
        <p:spPr>
          <a:xfrm>
            <a:off x="3995738" y="2349500"/>
            <a:ext cx="2160587" cy="719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>
            <a:stCxn id="19" idx="2"/>
            <a:endCxn id="17" idx="0"/>
          </p:cNvCxnSpPr>
          <p:nvPr/>
        </p:nvCxnSpPr>
        <p:spPr>
          <a:xfrm>
            <a:off x="6156325" y="3789363"/>
            <a:ext cx="118745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>
            <a:stCxn id="10" idx="2"/>
            <a:endCxn id="13" idx="0"/>
          </p:cNvCxnSpPr>
          <p:nvPr/>
        </p:nvCxnSpPr>
        <p:spPr>
          <a:xfrm flipH="1">
            <a:off x="1079500" y="3789363"/>
            <a:ext cx="1189038" cy="136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/>
          <p:cNvCxnSpPr>
            <a:stCxn id="10" idx="2"/>
            <a:endCxn id="14" idx="0"/>
          </p:cNvCxnSpPr>
          <p:nvPr/>
        </p:nvCxnSpPr>
        <p:spPr>
          <a:xfrm>
            <a:off x="2268538" y="3789363"/>
            <a:ext cx="179387" cy="136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/>
          <p:cNvCxnSpPr>
            <a:stCxn id="10" idx="2"/>
            <a:endCxn id="15" idx="0"/>
          </p:cNvCxnSpPr>
          <p:nvPr/>
        </p:nvCxnSpPr>
        <p:spPr>
          <a:xfrm>
            <a:off x="2268538" y="3789363"/>
            <a:ext cx="1547812" cy="136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>
            <a:stCxn id="10" idx="2"/>
            <a:endCxn id="16" idx="0"/>
          </p:cNvCxnSpPr>
          <p:nvPr/>
        </p:nvCxnSpPr>
        <p:spPr>
          <a:xfrm>
            <a:off x="2268538" y="3789363"/>
            <a:ext cx="2916237" cy="136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13" name="Tekstvak 39"/>
          <p:cNvSpPr txBox="1">
            <a:spLocks noChangeArrowheads="1"/>
          </p:cNvSpPr>
          <p:nvPr/>
        </p:nvSpPr>
        <p:spPr bwMode="auto">
          <a:xfrm>
            <a:off x="539750" y="5876925"/>
            <a:ext cx="5184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/>
              <a:t>Amob: Groupement  de Bn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2" descr="(15) Etendard Lt Avn.j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9C392-D0B3-4B0F-B0A1-71222E7FA8EA}" type="slidenum">
              <a:rPr lang="nl-BE" smtClean="0"/>
              <a:pPr>
                <a:defRPr/>
              </a:pPr>
              <a:t>16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3E33BF-8D14-4264-BA3F-16E8A14937A1}" type="slidenum">
              <a:rPr lang="nl-BE" smtClean="0"/>
              <a:pPr>
                <a:defRPr/>
              </a:pPr>
              <a:t>17</a:t>
            </a:fld>
            <a:endParaRPr lang="nl-BE"/>
          </a:p>
        </p:txBody>
      </p:sp>
      <p:sp>
        <p:nvSpPr>
          <p:cNvPr id="18435" name="Tekstvak 2"/>
          <p:cNvSpPr txBox="1">
            <a:spLocks noChangeArrowheads="1"/>
          </p:cNvSpPr>
          <p:nvPr/>
        </p:nvSpPr>
        <p:spPr bwMode="auto">
          <a:xfrm>
            <a:off x="0" y="981075"/>
            <a:ext cx="9144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5400" b="1"/>
              <a:t>Les moyens aériens</a:t>
            </a:r>
            <a:endParaRPr lang="nl-BE" sz="5400"/>
          </a:p>
          <a:p>
            <a:pPr algn="ctr"/>
            <a:r>
              <a:rPr lang="fr-BE" sz="4400" b="1"/>
              <a:t>			</a:t>
            </a:r>
          </a:p>
          <a:p>
            <a:pPr algn="ctr">
              <a:buFont typeface="Wingdings" pitchFamily="2" charset="2"/>
              <a:buChar char="Ø"/>
            </a:pPr>
            <a:r>
              <a:rPr lang="fr-BE" sz="4400"/>
              <a:t>Appareils à voilures fixes</a:t>
            </a:r>
            <a:endParaRPr lang="nl-BE" sz="4400"/>
          </a:p>
          <a:p>
            <a:pPr algn="ctr"/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kstvak 2"/>
          <p:cNvSpPr txBox="1">
            <a:spLocks noChangeArrowheads="1"/>
          </p:cNvSpPr>
          <p:nvPr/>
        </p:nvSpPr>
        <p:spPr bwMode="auto">
          <a:xfrm>
            <a:off x="827088" y="404813"/>
            <a:ext cx="7273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b="1" i="1"/>
              <a:t>Les moyens aériens</a:t>
            </a:r>
            <a:endParaRPr lang="nl-BE"/>
          </a:p>
          <a:p>
            <a:r>
              <a:rPr lang="fr-BE" b="1" i="1"/>
              <a:t>    Appareils à voilures fixtes</a:t>
            </a:r>
            <a:endParaRPr lang="nl-BE"/>
          </a:p>
          <a:p>
            <a:endParaRPr lang="nl-BE"/>
          </a:p>
        </p:txBody>
      </p:sp>
      <p:pic>
        <p:nvPicPr>
          <p:cNvPr id="19459" name="Afbeelding 3" descr="(16) Do 27 vue latérale gauche.j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F6F58D-DC8B-4A4F-BDC8-55978F0886C6}" type="slidenum">
              <a:rPr lang="nl-BE" smtClean="0"/>
              <a:pPr>
                <a:defRPr/>
              </a:pPr>
              <a:t>18</a:t>
            </a:fld>
            <a:endParaRPr lang="nl-BE"/>
          </a:p>
        </p:txBody>
      </p:sp>
      <p:sp>
        <p:nvSpPr>
          <p:cNvPr id="19461" name="Tekstvak 4"/>
          <p:cNvSpPr txBox="1">
            <a:spLocks noChangeArrowheads="1"/>
          </p:cNvSpPr>
          <p:nvPr/>
        </p:nvSpPr>
        <p:spPr bwMode="auto">
          <a:xfrm>
            <a:off x="4859338" y="5661025"/>
            <a:ext cx="3384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4000"/>
              <a:t>Dornier Do 27</a:t>
            </a:r>
            <a:endParaRPr lang="nl-BE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2" descr="(18) Islander sans radar mété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4FE422-3D15-4E3E-B154-74800265EDC7}" type="slidenum">
              <a:rPr lang="nl-BE" smtClean="0"/>
              <a:pPr>
                <a:defRPr/>
              </a:pPr>
              <a:t>19</a:t>
            </a:fld>
            <a:endParaRPr lang="nl-BE"/>
          </a:p>
        </p:txBody>
      </p:sp>
      <p:sp>
        <p:nvSpPr>
          <p:cNvPr id="20484" name="Tekstvak 3"/>
          <p:cNvSpPr txBox="1">
            <a:spLocks noChangeArrowheads="1"/>
          </p:cNvSpPr>
          <p:nvPr/>
        </p:nvSpPr>
        <p:spPr bwMode="auto">
          <a:xfrm>
            <a:off x="3924300" y="6165850"/>
            <a:ext cx="42481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2800"/>
              <a:t>Britten Norman Islander</a:t>
            </a:r>
            <a:endParaRPr lang="nl-BE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FFC08-4BAD-4617-B7FE-42724B1D20C2}" type="slidenum">
              <a:rPr lang="nl-BE" smtClean="0"/>
              <a:pPr>
                <a:defRPr/>
              </a:pPr>
              <a:t>2</a:t>
            </a:fld>
            <a:endParaRPr lang="nl-B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260350"/>
            <a:ext cx="9144000" cy="12964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0" hangingPunct="0">
              <a:defRPr/>
            </a:pPr>
            <a:r>
              <a:rPr lang="fr-BE" sz="3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Les Air OP et l’Aviation légère </a:t>
            </a:r>
            <a:r>
              <a:rPr lang="nl-BE" sz="3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nl-BE" sz="3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fr-BE" sz="36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Soixante ans au service de la Force terrestre</a:t>
            </a:r>
            <a:endParaRPr lang="nl-BE" sz="3600" b="1" dirty="0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076" name="Tekstvak 5"/>
          <p:cNvSpPr txBox="1">
            <a:spLocks noChangeArrowheads="1"/>
          </p:cNvSpPr>
          <p:nvPr/>
        </p:nvSpPr>
        <p:spPr bwMode="auto">
          <a:xfrm>
            <a:off x="179388" y="2205038"/>
            <a:ext cx="86772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BE" sz="3200"/>
              <a:t>Les origines</a:t>
            </a:r>
          </a:p>
          <a:p>
            <a:pPr>
              <a:buFont typeface="Wingdings" pitchFamily="2" charset="2"/>
              <a:buChar char="Ø"/>
            </a:pPr>
            <a:endParaRPr lang="fr-BE" sz="3200"/>
          </a:p>
          <a:p>
            <a:pPr>
              <a:buFont typeface="Wingdings" pitchFamily="2" charset="2"/>
              <a:buChar char="Ø"/>
            </a:pPr>
            <a:r>
              <a:rPr lang="fr-BE" sz="3200"/>
              <a:t>L’organisation</a:t>
            </a:r>
            <a:br>
              <a:rPr lang="fr-BE" sz="3200"/>
            </a:br>
            <a:endParaRPr lang="nl-BE" sz="320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BE" sz="3200"/>
              <a:t>Les matériels</a:t>
            </a:r>
          </a:p>
          <a:p>
            <a:pPr>
              <a:buFont typeface="Wingdings" pitchFamily="2" charset="2"/>
              <a:buChar char="Ø"/>
            </a:pPr>
            <a:endParaRPr lang="fr-BE" sz="320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BE" sz="3200"/>
              <a:t> Les plans de réorganisation de la Défense</a:t>
            </a: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Afbeelding 2" descr="(19) Islander avec radar mété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E884E-E371-469E-93C6-3DC0FD3C5191}" type="slidenum">
              <a:rPr lang="nl-BE" smtClean="0"/>
              <a:pPr>
                <a:defRPr/>
              </a:pPr>
              <a:t>20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1" descr="(20) Islander anti pollut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2725" y="0"/>
            <a:ext cx="9569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C5A50-A94A-481F-828D-437F2A47A667}" type="slidenum">
              <a:rPr lang="nl-BE" smtClean="0"/>
              <a:pPr>
                <a:defRPr/>
              </a:pPr>
              <a:t>21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Afbeelding 1" descr="(21) Islander  Dernier vol à Brasschaat.j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98488" y="0"/>
            <a:ext cx="10340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E495F4-BE5F-4D3C-A9FA-A4AA82CF3592}" type="slidenum">
              <a:rPr lang="nl-BE" smtClean="0"/>
              <a:pPr>
                <a:defRPr/>
              </a:pPr>
              <a:t>22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kstvak 2"/>
          <p:cNvSpPr txBox="1">
            <a:spLocks noChangeArrowheads="1"/>
          </p:cNvSpPr>
          <p:nvPr/>
        </p:nvSpPr>
        <p:spPr bwMode="auto">
          <a:xfrm>
            <a:off x="971550" y="0"/>
            <a:ext cx="71294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2400" b="1"/>
              <a:t>Les moyens aériens</a:t>
            </a:r>
          </a:p>
          <a:p>
            <a:endParaRPr lang="nl-BE" sz="2400"/>
          </a:p>
          <a:p>
            <a:pPr>
              <a:buFont typeface="Wingdings" pitchFamily="2" charset="2"/>
              <a:buChar char="Ø"/>
            </a:pPr>
            <a:r>
              <a:rPr lang="fr-BE" sz="2400" b="1"/>
              <a:t>   Appareils à voilures tournantes</a:t>
            </a:r>
            <a:endParaRPr lang="nl-BE" sz="2400"/>
          </a:p>
          <a:p>
            <a:endParaRPr lang="nl-BE" sz="2400"/>
          </a:p>
        </p:txBody>
      </p:sp>
      <p:pic>
        <p:nvPicPr>
          <p:cNvPr id="24579" name="Afbeelding 3" descr="(22a) Al II Artouste - Première livraison - A 3.j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7013"/>
            <a:ext cx="91440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136FD-CDF0-4DB5-A0FF-464FB5D51285}" type="slidenum">
              <a:rPr lang="nl-BE" smtClean="0"/>
              <a:pPr>
                <a:defRPr/>
              </a:pPr>
              <a:t>23</a:t>
            </a:fld>
            <a:endParaRPr lang="nl-BE"/>
          </a:p>
        </p:txBody>
      </p:sp>
      <p:sp>
        <p:nvSpPr>
          <p:cNvPr id="24581" name="Tekstvak 4"/>
          <p:cNvSpPr txBox="1">
            <a:spLocks noChangeArrowheads="1"/>
          </p:cNvSpPr>
          <p:nvPr/>
        </p:nvSpPr>
        <p:spPr bwMode="auto">
          <a:xfrm>
            <a:off x="0" y="580548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3200"/>
              <a:t>Alouette II Artouste</a:t>
            </a:r>
            <a:endParaRPr lang="nl-BE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FDD45-3B14-42BB-B480-7A429EA3ADEA}" type="slidenum">
              <a:rPr lang="nl-BE" smtClean="0"/>
              <a:pPr>
                <a:defRPr/>
              </a:pPr>
              <a:t>24</a:t>
            </a:fld>
            <a:endParaRPr lang="nl-BE"/>
          </a:p>
        </p:txBody>
      </p:sp>
      <p:pic>
        <p:nvPicPr>
          <p:cNvPr id="25603" name="Afbeelding 2" descr="(22b) Al II Artouste avec civières extérieu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200025"/>
            <a:ext cx="9161463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fbeelding 2" descr="(23) Al II Artouste Mission roya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1775"/>
            <a:ext cx="9144000" cy="732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3D4F7-D4AD-4896-8781-7A971E4E6449}" type="slidenum">
              <a:rPr lang="nl-BE" smtClean="0"/>
              <a:pPr>
                <a:defRPr/>
              </a:pPr>
              <a:t>25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DF14B-ECDD-47BF-9BBE-74590DD197EC}" type="slidenum">
              <a:rPr lang="nl-BE" smtClean="0"/>
              <a:pPr>
                <a:defRPr/>
              </a:pPr>
              <a:t>26</a:t>
            </a:fld>
            <a:endParaRPr lang="nl-BE"/>
          </a:p>
        </p:txBody>
      </p:sp>
      <p:pic>
        <p:nvPicPr>
          <p:cNvPr id="27651" name="Afbeelding 3" descr="(24) Al II Afrique.j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925"/>
            <a:ext cx="9144000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kstvak 3"/>
          <p:cNvSpPr txBox="1">
            <a:spLocks noChangeArrowheads="1"/>
          </p:cNvSpPr>
          <p:nvPr/>
        </p:nvSpPr>
        <p:spPr bwMode="auto">
          <a:xfrm>
            <a:off x="468313" y="476250"/>
            <a:ext cx="3851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2800"/>
              <a:t>Alouette II en Afrique</a:t>
            </a:r>
            <a:endParaRPr lang="nl-BE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1" descr="(25) Al II Astazo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188913"/>
            <a:ext cx="9151938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4E447-51CC-4193-86EA-77690A4B72F9}" type="slidenum">
              <a:rPr lang="nl-BE" smtClean="0"/>
              <a:pPr>
                <a:defRPr/>
              </a:pPr>
              <a:t>27</a:t>
            </a:fld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D1E2F-7392-4350-92DD-8B871CE35879}" type="slidenum">
              <a:rPr lang="nl-BE" smtClean="0"/>
              <a:pPr>
                <a:defRPr/>
              </a:pPr>
              <a:t>28</a:t>
            </a:fld>
            <a:endParaRPr lang="nl-BE"/>
          </a:p>
        </p:txBody>
      </p:sp>
      <p:pic>
        <p:nvPicPr>
          <p:cNvPr id="4" name="Afbeelding 3" descr="foto 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634" y="188640"/>
            <a:ext cx="9173504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1" descr="(28) Al II Somali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575"/>
            <a:ext cx="9144000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E19A0D-E032-4CA6-B480-229EA416592A}" type="slidenum">
              <a:rPr lang="nl-BE" smtClean="0"/>
              <a:pPr>
                <a:defRPr/>
              </a:pPr>
              <a:t>29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kstvak 6"/>
          <p:cNvSpPr txBox="1">
            <a:spLocks noChangeArrowheads="1"/>
          </p:cNvSpPr>
          <p:nvPr/>
        </p:nvSpPr>
        <p:spPr bwMode="auto">
          <a:xfrm>
            <a:off x="1187450" y="188913"/>
            <a:ext cx="6769100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800" dirty="0" smtClean="0"/>
              <a:t>L’aérodrome </a:t>
            </a:r>
            <a:r>
              <a:rPr lang="fr-BE" sz="2800" dirty="0"/>
              <a:t>d’Evere est conquis….par une unité volante !</a:t>
            </a:r>
            <a:endParaRPr lang="nl-BE" sz="2800" dirty="0"/>
          </a:p>
        </p:txBody>
      </p:sp>
      <p:pic>
        <p:nvPicPr>
          <p:cNvPr id="3075" name="Afbeelding 4" descr="(1)Libération 2 AOP Anglai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484313"/>
            <a:ext cx="7407275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80FEE-FAB5-4CDB-80EF-CCE0029494D2}" type="slidenum">
              <a:rPr lang="nl-BE" smtClean="0"/>
              <a:pPr>
                <a:defRPr/>
              </a:pPr>
              <a:t>3</a:t>
            </a:fld>
            <a:endParaRPr lang="nl-BE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fbeelding 1" descr="(29) Antarctique Al II décolle du Magga D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4163"/>
            <a:ext cx="914400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020783-872F-4CBE-AAC4-DFCB3BD94E13}" type="slidenum">
              <a:rPr lang="nl-BE" smtClean="0"/>
              <a:pPr>
                <a:defRPr/>
              </a:pPr>
              <a:t>30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Afbeelding 1" descr="(30 Al II) A-32 Antarctique Janv 1965 Sör Rondane 2800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C834D-9131-4B6E-A84D-EB3BDC3A4935}" type="slidenum">
              <a:rPr lang="nl-BE" smtClean="0"/>
              <a:pPr>
                <a:defRPr/>
              </a:pPr>
              <a:t>31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Afbeelding 1" descr="(32)Al II Détection radiologique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9413" y="0"/>
            <a:ext cx="9523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010BD-C3DF-4067-9A03-A8E0629D7DBA}" type="slidenum">
              <a:rPr lang="nl-BE" smtClean="0"/>
              <a:pPr>
                <a:defRPr/>
              </a:pPr>
              <a:t>32</a:t>
            </a:fld>
            <a:endParaRPr lang="nl-BE"/>
          </a:p>
        </p:txBody>
      </p:sp>
      <p:sp>
        <p:nvSpPr>
          <p:cNvPr id="33796" name="Tekstvak 3"/>
          <p:cNvSpPr txBox="1">
            <a:spLocks noChangeArrowheads="1"/>
          </p:cNvSpPr>
          <p:nvPr/>
        </p:nvSpPr>
        <p:spPr bwMode="auto">
          <a:xfrm>
            <a:off x="3708400" y="4508500"/>
            <a:ext cx="560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sz="2400">
                <a:solidFill>
                  <a:schemeClr val="bg1"/>
                </a:solidFill>
              </a:rPr>
              <a:t>Reconnaissance radiologique aérienne </a:t>
            </a:r>
            <a:endParaRPr lang="nl-BE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fbeelding 1" descr="(33) Al II Entrainement montagne montag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B022A8-B3E6-45EA-B0E0-DC2008C89CED}" type="slidenum">
              <a:rPr lang="nl-BE" smtClean="0"/>
              <a:pPr>
                <a:defRPr/>
              </a:pPr>
              <a:t>33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Afbeelding 1" descr="(34)Blue Bees Formation avec fumé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0"/>
            <a:ext cx="8147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AA593-2DF3-4BBA-944E-09763BFBFE75}" type="slidenum">
              <a:rPr lang="nl-BE" smtClean="0"/>
              <a:pPr>
                <a:defRPr/>
              </a:pPr>
              <a:t>34</a:t>
            </a:fld>
            <a:endParaRPr lang="nl-BE"/>
          </a:p>
        </p:txBody>
      </p:sp>
      <p:sp>
        <p:nvSpPr>
          <p:cNvPr id="35844" name="Rechthoek 4"/>
          <p:cNvSpPr>
            <a:spLocks noChangeArrowheads="1"/>
          </p:cNvSpPr>
          <p:nvPr/>
        </p:nvSpPr>
        <p:spPr bwMode="auto">
          <a:xfrm>
            <a:off x="539750" y="476250"/>
            <a:ext cx="8064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3200">
                <a:solidFill>
                  <a:schemeClr val="bg1"/>
                </a:solidFill>
              </a:rPr>
              <a:t>La patrouille des « Blue Bees »</a:t>
            </a:r>
            <a:endParaRPr lang="nl-BE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fbeelding 1" descr="(36)) Blue Bees 16e Esc-Eclatement + fumé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DA280-01FC-4E1B-AB56-B1E115450D33}" type="slidenum">
              <a:rPr lang="nl-BE" smtClean="0"/>
              <a:pPr>
                <a:defRPr/>
              </a:pPr>
              <a:t>35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Afbeelding 1" descr="(27 Al II) A 61 - Dernier vol à Bierset 09.09.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CC28E-6F16-4A0D-84E3-12E36833BC3D}" type="slidenum">
              <a:rPr lang="nl-BE" smtClean="0"/>
              <a:pPr>
                <a:defRPr/>
              </a:pPr>
              <a:t>36</a:t>
            </a:fld>
            <a:endParaRPr lang="nl-BE"/>
          </a:p>
        </p:txBody>
      </p:sp>
      <p:sp>
        <p:nvSpPr>
          <p:cNvPr id="37892" name="Tekstvak 3"/>
          <p:cNvSpPr txBox="1">
            <a:spLocks noChangeArrowheads="1"/>
          </p:cNvSpPr>
          <p:nvPr/>
        </p:nvSpPr>
        <p:spPr bwMode="auto">
          <a:xfrm>
            <a:off x="900113" y="5661025"/>
            <a:ext cx="7200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3600"/>
              <a:t>Dernier vol à Bierset (09-09-09)</a:t>
            </a:r>
            <a:endParaRPr lang="nl-BE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Afbeelding 2" descr="(37) SA 330 Puma avec Decca Doppl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8375"/>
            <a:ext cx="91440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0BC73-E05F-497F-AAB5-A9616E0C6F85}" type="slidenum">
              <a:rPr lang="nl-BE" smtClean="0"/>
              <a:pPr>
                <a:defRPr/>
              </a:pPr>
              <a:t>37</a:t>
            </a:fld>
            <a:endParaRPr lang="nl-BE"/>
          </a:p>
        </p:txBody>
      </p:sp>
      <p:sp>
        <p:nvSpPr>
          <p:cNvPr id="38916" name="Tekstvak 3"/>
          <p:cNvSpPr txBox="1">
            <a:spLocks noChangeArrowheads="1"/>
          </p:cNvSpPr>
          <p:nvPr/>
        </p:nvSpPr>
        <p:spPr bwMode="auto">
          <a:xfrm>
            <a:off x="0" y="602138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3200"/>
              <a:t>SA 330 Puma (Gendarmerie)</a:t>
            </a:r>
            <a:endParaRPr lang="nl-BE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Afbeelding 1" descr="(38) SA 330 Puma avec seau Alk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538" y="0"/>
            <a:ext cx="4352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3AE21-0E2F-47D6-B4C2-9C1082E588C4}" type="slidenum">
              <a:rPr lang="nl-BE" smtClean="0"/>
              <a:pPr>
                <a:defRPr/>
              </a:pPr>
              <a:t>38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Afbeelding 1" descr="(39) SA 33O Puma - Voyage roya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6838" y="260350"/>
            <a:ext cx="9272588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17F5F7-F0A4-49EF-B31B-32859DCC97E2}" type="slidenum">
              <a:rPr lang="nl-BE" smtClean="0"/>
              <a:pPr>
                <a:defRPr/>
              </a:pPr>
              <a:t>39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3" descr="(2) Libération Anglais+Bel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0"/>
            <a:ext cx="9793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6CF39-37CD-4247-AFE6-DCA6ACFD54EF}" type="slidenum">
              <a:rPr lang="nl-BE" smtClean="0"/>
              <a:pPr>
                <a:defRPr/>
              </a:pPr>
              <a:t>4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kstvak 6"/>
          <p:cNvSpPr txBox="1">
            <a:spLocks noChangeArrowheads="1"/>
          </p:cNvSpPr>
          <p:nvPr/>
        </p:nvSpPr>
        <p:spPr bwMode="auto">
          <a:xfrm>
            <a:off x="0" y="9080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fr-BE" sz="3600" b="1"/>
              <a:t>Ultime modernisation des moyens</a:t>
            </a:r>
            <a:endParaRPr lang="nl-BE" sz="3600"/>
          </a:p>
        </p:txBody>
      </p:sp>
      <p:pic>
        <p:nvPicPr>
          <p:cNvPr id="40964" name="Afbeelding 4" descr="(40) A 109BA (Dessin Dimitri Verdoodt)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2205038"/>
            <a:ext cx="630555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88125" y="6237288"/>
            <a:ext cx="2133600" cy="365125"/>
          </a:xfrm>
        </p:spPr>
        <p:txBody>
          <a:bodyPr/>
          <a:lstStyle/>
          <a:p>
            <a:pPr>
              <a:defRPr/>
            </a:pPr>
            <a:fld id="{A3C1CD78-3D70-437F-B69F-AA70E83AF938}" type="slidenum">
              <a:rPr lang="nl-BE" smtClean="0"/>
              <a:pPr>
                <a:defRPr/>
              </a:pPr>
              <a:t>40</a:t>
            </a:fld>
            <a:endParaRPr lang="nl-BE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kstvak 6"/>
          <p:cNvSpPr txBox="1">
            <a:spLocks noChangeArrowheads="1"/>
          </p:cNvSpPr>
          <p:nvPr/>
        </p:nvSpPr>
        <p:spPr bwMode="auto">
          <a:xfrm>
            <a:off x="1116013" y="188913"/>
            <a:ext cx="67675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4000" b="1"/>
              <a:t>Réorganisations et                mutations en série</a:t>
            </a:r>
            <a:endParaRPr lang="nl-BE" sz="4000"/>
          </a:p>
        </p:txBody>
      </p:sp>
      <p:pic>
        <p:nvPicPr>
          <p:cNvPr id="43011" name="Afbeelding 4" descr="(41) Brasschaat  après fermeture Eco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557338"/>
            <a:ext cx="78486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659563" y="6308725"/>
            <a:ext cx="2133600" cy="365125"/>
          </a:xfrm>
        </p:spPr>
        <p:txBody>
          <a:bodyPr/>
          <a:lstStyle/>
          <a:p>
            <a:pPr>
              <a:defRPr/>
            </a:pPr>
            <a:fld id="{4539A214-1E6E-424D-B0AA-F345A61AB6A5}" type="slidenum">
              <a:rPr lang="nl-BE" smtClean="0"/>
              <a:pPr>
                <a:defRPr/>
              </a:pPr>
              <a:t>41</a:t>
            </a:fld>
            <a:endParaRPr lang="nl-BE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Afbeelding 3" descr="(42) Tous les aéronef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485775"/>
            <a:ext cx="9158288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CEA18-225A-4D1B-B488-66D43CF57409}" type="slidenum">
              <a:rPr lang="nl-BE" smtClean="0"/>
              <a:pPr>
                <a:defRPr/>
              </a:pPr>
              <a:t>42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ctrTitle"/>
          </p:nvPr>
        </p:nvSpPr>
        <p:spPr>
          <a:xfrm>
            <a:off x="684213" y="2205038"/>
            <a:ext cx="7772400" cy="93662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eaLnBrk="1" hangingPunct="1"/>
            <a:r>
              <a:rPr lang="nl-BE" dirty="0" err="1" smtClean="0"/>
              <a:t>Rise</a:t>
            </a:r>
            <a:r>
              <a:rPr lang="nl-BE" dirty="0" smtClean="0"/>
              <a:t> and </a:t>
            </a:r>
            <a:r>
              <a:rPr lang="nl-BE" dirty="0" err="1" smtClean="0"/>
              <a:t>fall</a:t>
            </a:r>
            <a:r>
              <a:rPr lang="nl-BE" dirty="0" smtClean="0"/>
              <a:t> of the </a:t>
            </a:r>
            <a:r>
              <a:rPr lang="nl-BE" dirty="0" err="1" smtClean="0"/>
              <a:t>Belgian</a:t>
            </a:r>
            <a:r>
              <a:rPr lang="nl-BE" dirty="0" smtClean="0"/>
              <a:t> </a:t>
            </a:r>
            <a:r>
              <a:rPr lang="nl-BE" dirty="0" err="1" smtClean="0"/>
              <a:t>AMob</a:t>
            </a:r>
            <a:endParaRPr lang="nl-BE" dirty="0" smtClean="0"/>
          </a:p>
        </p:txBody>
      </p:sp>
      <p:sp>
        <p:nvSpPr>
          <p:cNvPr id="45059" name="Tekstvak 3"/>
          <p:cNvSpPr txBox="1">
            <a:spLocks noChangeArrowheads="1"/>
          </p:cNvSpPr>
          <p:nvPr/>
        </p:nvSpPr>
        <p:spPr bwMode="auto">
          <a:xfrm>
            <a:off x="1476375" y="404813"/>
            <a:ext cx="6335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NL">
              <a:latin typeface="Calibri" pitchFamily="34" charset="0"/>
            </a:endParaRPr>
          </a:p>
        </p:txBody>
      </p:sp>
      <p:pic>
        <p:nvPicPr>
          <p:cNvPr id="45060" name="Afbeelding 4" descr="papa piloo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404813"/>
            <a:ext cx="2411412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kstvak 5"/>
          <p:cNvSpPr txBox="1">
            <a:spLocks noChangeArrowheads="1"/>
          </p:cNvSpPr>
          <p:nvPr/>
        </p:nvSpPr>
        <p:spPr bwMode="auto">
          <a:xfrm>
            <a:off x="684213" y="260350"/>
            <a:ext cx="50387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nl-BE" sz="2400" dirty="0">
                <a:latin typeface="Calibri" pitchFamily="34" charset="0"/>
              </a:rPr>
              <a:t>Kol </a:t>
            </a:r>
            <a:r>
              <a:rPr lang="nl-BE" sz="2400" dirty="0" err="1">
                <a:latin typeface="Calibri" pitchFamily="34" charset="0"/>
              </a:rPr>
              <a:t>Vl</a:t>
            </a:r>
            <a:r>
              <a:rPr lang="nl-BE" sz="2400" dirty="0">
                <a:latin typeface="Calibri" pitchFamily="34" charset="0"/>
              </a:rPr>
              <a:t> b.d. Rik </a:t>
            </a:r>
            <a:r>
              <a:rPr lang="nl-BE" sz="2400" dirty="0" err="1">
                <a:latin typeface="Calibri" pitchFamily="34" charset="0"/>
              </a:rPr>
              <a:t>Cuypers</a:t>
            </a:r>
            <a:r>
              <a:rPr lang="nl-BE" sz="2400" dirty="0">
                <a:latin typeface="Calibri" pitchFamily="34" charset="0"/>
              </a:rPr>
              <a:t> Ir</a:t>
            </a:r>
            <a:br>
              <a:rPr lang="nl-BE" sz="2400" dirty="0">
                <a:latin typeface="Calibri" pitchFamily="34" charset="0"/>
              </a:rPr>
            </a:br>
            <a:endParaRPr lang="nl-BE" sz="2400" dirty="0">
              <a:latin typeface="Calibri" pitchFamily="34" charset="0"/>
            </a:endParaRPr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539750" y="3213100"/>
            <a:ext cx="8064500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nl-BE" sz="2800">
                <a:latin typeface="Calibri" pitchFamily="34" charset="0"/>
              </a:rPr>
              <a:t> Wat is aeromobiliteit?</a:t>
            </a:r>
          </a:p>
          <a:p>
            <a:pPr>
              <a:buFont typeface="Wingdings" pitchFamily="2" charset="2"/>
              <a:buChar char="Ø"/>
            </a:pPr>
            <a:r>
              <a:rPr lang="nl-BE" sz="2800">
                <a:latin typeface="Calibri" pitchFamily="34" charset="0"/>
              </a:rPr>
              <a:t>Evolutie van het subconcept AMob van de LM</a:t>
            </a:r>
          </a:p>
          <a:p>
            <a:pPr>
              <a:buFont typeface="Wingdings" pitchFamily="2" charset="2"/>
              <a:buChar char="Ø"/>
            </a:pPr>
            <a:r>
              <a:rPr lang="nl-BE" sz="2800">
                <a:latin typeface="Calibri" pitchFamily="34" charset="0"/>
              </a:rPr>
              <a:t>Het programma Amob I</a:t>
            </a:r>
          </a:p>
          <a:p>
            <a:pPr>
              <a:buFont typeface="Wingdings" pitchFamily="2" charset="2"/>
              <a:buChar char="Ø"/>
            </a:pPr>
            <a:r>
              <a:rPr lang="nl-BE" sz="2800">
                <a:latin typeface="Calibri" pitchFamily="34" charset="0"/>
              </a:rPr>
              <a:t>De A109  </a:t>
            </a:r>
          </a:p>
          <a:p>
            <a:pPr>
              <a:buFont typeface="Wingdings" pitchFamily="2" charset="2"/>
              <a:buChar char="Ø"/>
            </a:pPr>
            <a:r>
              <a:rPr lang="nl-BE" sz="2800">
                <a:latin typeface="Calibri" pitchFamily="34" charset="0"/>
              </a:rPr>
              <a:t>De boorduitrustingen</a:t>
            </a:r>
          </a:p>
          <a:p>
            <a:pPr>
              <a:buFont typeface="Wingdings" pitchFamily="2" charset="2"/>
              <a:buChar char="Ø"/>
            </a:pPr>
            <a:r>
              <a:rPr lang="nl-BE" sz="2800">
                <a:latin typeface="Calibri" pitchFamily="34" charset="0"/>
              </a:rPr>
              <a:t>Toekomst                                           </a:t>
            </a:r>
            <a:endParaRPr lang="nl-BE" sz="160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nl-BE">
              <a:latin typeface="Calibri" pitchFamily="34" charset="0"/>
            </a:endParaRPr>
          </a:p>
        </p:txBody>
      </p:sp>
      <p:pic>
        <p:nvPicPr>
          <p:cNvPr id="8" name="17 Piste 1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6921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732588" y="6308725"/>
            <a:ext cx="2133600" cy="365125"/>
          </a:xfrm>
        </p:spPr>
        <p:txBody>
          <a:bodyPr/>
          <a:lstStyle/>
          <a:p>
            <a:pPr>
              <a:defRPr/>
            </a:pPr>
            <a:fld id="{BA61DF83-4ABB-4E6D-946A-F7A860F38396}" type="slidenum">
              <a:rPr lang="nl-BE" smtClean="0"/>
              <a:pPr>
                <a:defRPr/>
              </a:pPr>
              <a:t>43</a:t>
            </a:fld>
            <a:endParaRPr lang="nl-BE" dirty="0"/>
          </a:p>
        </p:txBody>
      </p:sp>
      <p:sp>
        <p:nvSpPr>
          <p:cNvPr id="45065" name="Rechthoek 10"/>
          <p:cNvSpPr>
            <a:spLocks noChangeArrowheads="1"/>
          </p:cNvSpPr>
          <p:nvPr/>
        </p:nvSpPr>
        <p:spPr bwMode="auto">
          <a:xfrm>
            <a:off x="0" y="620713"/>
            <a:ext cx="60848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nl-BE">
              <a:latin typeface="Calibri" pitchFamily="34" charset="0"/>
            </a:endParaRPr>
          </a:p>
          <a:p>
            <a:pPr algn="ctr"/>
            <a:endParaRPr lang="nl-BE">
              <a:latin typeface="Calibri" pitchFamily="34" charset="0"/>
            </a:endParaRPr>
          </a:p>
          <a:p>
            <a:pPr algn="ctr"/>
            <a:r>
              <a:rPr lang="nl-BE">
                <a:latin typeface="Calibri" pitchFamily="34" charset="0"/>
              </a:rPr>
              <a:t>Planning en programmatie van de Aeromobiliteit van de Landmacht van 1978 tot 1986</a:t>
            </a:r>
          </a:p>
          <a:p>
            <a:pPr algn="ctr"/>
            <a:endParaRPr lang="nl-BE">
              <a:latin typeface="Calibr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7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ctrTitle"/>
          </p:nvPr>
        </p:nvSpPr>
        <p:spPr>
          <a:xfrm>
            <a:off x="1258888" y="765175"/>
            <a:ext cx="6121400" cy="865188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eaLnBrk="1" hangingPunct="1"/>
            <a:r>
              <a:rPr lang="nl-BE" dirty="0" smtClean="0"/>
              <a:t>Wat is </a:t>
            </a:r>
            <a:r>
              <a:rPr lang="nl-BE" dirty="0" err="1" smtClean="0"/>
              <a:t>aeromobiliteit</a:t>
            </a:r>
            <a:r>
              <a:rPr lang="nl-BE" dirty="0" smtClean="0"/>
              <a:t>?</a:t>
            </a:r>
          </a:p>
        </p:txBody>
      </p:sp>
      <p:sp>
        <p:nvSpPr>
          <p:cNvPr id="46083" name="Ondertitel 2"/>
          <p:cNvSpPr>
            <a:spLocks noGrp="1"/>
          </p:cNvSpPr>
          <p:nvPr>
            <p:ph type="subTitle" idx="1"/>
          </p:nvPr>
        </p:nvSpPr>
        <p:spPr>
          <a:xfrm>
            <a:off x="971550" y="2133600"/>
            <a:ext cx="7777163" cy="3600450"/>
          </a:xfrm>
        </p:spPr>
        <p:txBody>
          <a:bodyPr/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Een derde dimensie geven aan de mobiele                                                                             landoperaties.</a:t>
            </a:r>
          </a:p>
          <a:p>
            <a:pPr algn="l" eaLnBrk="1" hangingPunct="1"/>
            <a:endParaRPr lang="nl-BE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nl-BE" dirty="0" err="1" smtClean="0">
                <a:solidFill>
                  <a:schemeClr val="tx1"/>
                </a:solidFill>
              </a:rPr>
              <a:t>Maneuverelementen</a:t>
            </a:r>
            <a:r>
              <a:rPr lang="nl-BE" dirty="0" smtClean="0">
                <a:solidFill>
                  <a:schemeClr val="tx1"/>
                </a:solidFill>
              </a:rPr>
              <a:t>, vuursteun, </a:t>
            </a:r>
            <a:br>
              <a:rPr lang="nl-BE" dirty="0" smtClean="0">
                <a:solidFill>
                  <a:schemeClr val="tx1"/>
                </a:solidFill>
              </a:rPr>
            </a:br>
            <a:r>
              <a:rPr lang="nl-BE" dirty="0" smtClean="0">
                <a:solidFill>
                  <a:schemeClr val="tx1"/>
                </a:solidFill>
              </a:rPr>
              <a:t>verkenning en steun.</a:t>
            </a:r>
          </a:p>
        </p:txBody>
      </p:sp>
      <p:sp>
        <p:nvSpPr>
          <p:cNvPr id="46084" name="Tekstvak 3"/>
          <p:cNvSpPr txBox="1">
            <a:spLocks noChangeArrowheads="1"/>
          </p:cNvSpPr>
          <p:nvPr/>
        </p:nvSpPr>
        <p:spPr bwMode="auto">
          <a:xfrm>
            <a:off x="395536" y="2204864"/>
            <a:ext cx="5762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nl-BE" dirty="0">
                <a:latin typeface="Calibri" pitchFamily="34" charset="0"/>
              </a:rPr>
              <a:t/>
            </a:r>
            <a:br>
              <a:rPr lang="nl-BE" dirty="0">
                <a:latin typeface="Calibri" pitchFamily="34" charset="0"/>
              </a:rPr>
            </a:br>
            <a:r>
              <a:rPr lang="nl-BE" dirty="0">
                <a:latin typeface="Calibri" pitchFamily="34" charset="0"/>
              </a:rPr>
              <a:t/>
            </a:r>
            <a:br>
              <a:rPr lang="nl-BE" dirty="0">
                <a:latin typeface="Calibri" pitchFamily="34" charset="0"/>
              </a:rPr>
            </a:br>
            <a:r>
              <a:rPr lang="nl-BE" dirty="0">
                <a:latin typeface="Calibri" pitchFamily="34" charset="0"/>
              </a:rPr>
              <a:t/>
            </a:r>
            <a:br>
              <a:rPr lang="nl-BE" dirty="0">
                <a:latin typeface="Calibri" pitchFamily="34" charset="0"/>
              </a:rPr>
            </a:br>
            <a:endParaRPr lang="nl-BE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nl-BE" dirty="0">
              <a:latin typeface="Calibri" pitchFamily="34" charset="0"/>
            </a:endParaRPr>
          </a:p>
          <a:p>
            <a:endParaRPr lang="nl-BE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BE" dirty="0">
                <a:latin typeface="Calibri" pitchFamily="34" charset="0"/>
              </a:rPr>
              <a:t> </a:t>
            </a:r>
            <a:br>
              <a:rPr lang="nl-BE" dirty="0">
                <a:latin typeface="Calibri" pitchFamily="34" charset="0"/>
              </a:rPr>
            </a:br>
            <a:endParaRPr lang="nl-BE" dirty="0">
              <a:latin typeface="Calibri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BE" dirty="0" smtClean="0"/>
              <a:t>44</a:t>
            </a:r>
            <a:endParaRPr lang="nl-B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Afbeelding 4" descr="pl ltav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1788"/>
            <a:ext cx="9144000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el 2"/>
          <p:cNvSpPr>
            <a:spLocks noGrp="1"/>
          </p:cNvSpPr>
          <p:nvPr>
            <p:ph type="title" idx="4294967295"/>
          </p:nvPr>
        </p:nvSpPr>
        <p:spPr>
          <a:xfrm>
            <a:off x="323850" y="549275"/>
            <a:ext cx="8229600" cy="1143000"/>
          </a:xfrm>
        </p:spPr>
        <p:txBody>
          <a:bodyPr/>
          <a:lstStyle/>
          <a:p>
            <a:pPr eaLnBrk="1" hangingPunct="1"/>
            <a:r>
              <a:rPr lang="nl-BE" sz="4800" smtClean="0"/>
              <a:t>Een peleton LtAvn</a:t>
            </a:r>
          </a:p>
        </p:txBody>
      </p:sp>
      <p:sp>
        <p:nvSpPr>
          <p:cNvPr id="47108" name="Tekstvak 5"/>
          <p:cNvSpPr txBox="1">
            <a:spLocks noChangeArrowheads="1"/>
          </p:cNvSpPr>
          <p:nvPr/>
        </p:nvSpPr>
        <p:spPr bwMode="auto">
          <a:xfrm>
            <a:off x="7885113" y="6237288"/>
            <a:ext cx="719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FD819AF7-E937-487E-92B1-0E01DEC119AF}" type="slidenum">
              <a:rPr lang="nl-BE">
                <a:latin typeface="Calibri" pitchFamily="34" charset="0"/>
              </a:rPr>
              <a:pPr/>
              <a:t>45</a:t>
            </a:fld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F60170-8267-4295-8355-305602D69CB7}" type="slidenum">
              <a:rPr lang="nl-BE" smtClean="0"/>
              <a:pPr>
                <a:defRPr/>
              </a:pPr>
              <a:t>45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ctrTitle"/>
          </p:nvPr>
        </p:nvSpPr>
        <p:spPr>
          <a:xfrm>
            <a:off x="755650" y="260350"/>
            <a:ext cx="7772400" cy="1470025"/>
          </a:xfrm>
        </p:spPr>
        <p:txBody>
          <a:bodyPr/>
          <a:lstStyle/>
          <a:p>
            <a:pPr eaLnBrk="1" hangingPunct="1"/>
            <a:r>
              <a:rPr lang="nl-BE" smtClean="0"/>
              <a:t>Evolutie van het subconcept Amob van de Landmacht</a:t>
            </a:r>
          </a:p>
        </p:txBody>
      </p:sp>
      <p:sp>
        <p:nvSpPr>
          <p:cNvPr id="48131" name="Tekstvak 3"/>
          <p:cNvSpPr txBox="1">
            <a:spLocks noChangeArrowheads="1"/>
          </p:cNvSpPr>
          <p:nvPr/>
        </p:nvSpPr>
        <p:spPr bwMode="auto">
          <a:xfrm>
            <a:off x="323850" y="2060575"/>
            <a:ext cx="84963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nl-BE" sz="3200">
                <a:latin typeface="Calibri" pitchFamily="34" charset="0"/>
              </a:rPr>
              <a:t> gekocht 39</a:t>
            </a:r>
            <a:r>
              <a:rPr lang="fr-FR" sz="3200">
                <a:latin typeface="Calibri" pitchFamily="34" charset="0"/>
              </a:rPr>
              <a:t> Alouette II in 1959 en 42 in 1967 </a:t>
            </a:r>
            <a:br>
              <a:rPr lang="fr-FR" sz="3200">
                <a:latin typeface="Calibri" pitchFamily="34" charset="0"/>
              </a:rPr>
            </a:br>
            <a:endParaRPr lang="fr-FR" sz="32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fr-FR" sz="3200">
                <a:latin typeface="Calibri" pitchFamily="34" charset="0"/>
              </a:rPr>
              <a:t> gepland i</a:t>
            </a:r>
            <a:r>
              <a:rPr lang="nl-BE" sz="3200">
                <a:latin typeface="Calibri" pitchFamily="34" charset="0"/>
              </a:rPr>
              <a:t>n 1975: 34 antitank-, 30 transport-, </a:t>
            </a:r>
            <a:br>
              <a:rPr lang="nl-BE" sz="3200">
                <a:latin typeface="Calibri" pitchFamily="34" charset="0"/>
              </a:rPr>
            </a:br>
            <a:r>
              <a:rPr lang="nl-BE" sz="3200">
                <a:latin typeface="Calibri" pitchFamily="34" charset="0"/>
              </a:rPr>
              <a:t>   62 verkenning- en 14 raketwerphelikopters</a:t>
            </a:r>
            <a:br>
              <a:rPr lang="nl-BE" sz="3200">
                <a:latin typeface="Calibri" pitchFamily="34" charset="0"/>
              </a:rPr>
            </a:br>
            <a:endParaRPr lang="nl-BE" sz="32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BE" sz="3200">
                <a:latin typeface="Calibri" pitchFamily="34" charset="0"/>
              </a:rPr>
              <a:t> gepland in 1980 en gekocht in 1988: </a:t>
            </a:r>
            <a:br>
              <a:rPr lang="nl-BE" sz="3200">
                <a:latin typeface="Calibri" pitchFamily="34" charset="0"/>
              </a:rPr>
            </a:br>
            <a:r>
              <a:rPr lang="nl-BE" sz="3200">
                <a:latin typeface="Calibri" pitchFamily="34" charset="0"/>
              </a:rPr>
              <a:t>	28 antitankhelikopters </a:t>
            </a:r>
            <a:br>
              <a:rPr lang="nl-BE" sz="3200">
                <a:latin typeface="Calibri" pitchFamily="34" charset="0"/>
              </a:rPr>
            </a:br>
            <a:r>
              <a:rPr lang="nl-BE" sz="3200">
                <a:latin typeface="Calibri" pitchFamily="34" charset="0"/>
              </a:rPr>
              <a:t>  	18  verkenninghelikopters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0E9F21-9820-4588-B8AF-6EEA79934763}" type="slidenum">
              <a:rPr lang="nl-BE" smtClean="0"/>
              <a:pPr>
                <a:defRPr/>
              </a:pPr>
              <a:t>46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772400" cy="1470025"/>
          </a:xfrm>
        </p:spPr>
        <p:txBody>
          <a:bodyPr/>
          <a:lstStyle/>
          <a:p>
            <a:pPr eaLnBrk="1" hangingPunct="1"/>
            <a:r>
              <a:rPr lang="nl-BE" smtClean="0"/>
              <a:t>Het programma Amob I</a:t>
            </a:r>
          </a:p>
        </p:txBody>
      </p:sp>
      <p:sp>
        <p:nvSpPr>
          <p:cNvPr id="49155" name="Tekstvak 2"/>
          <p:cNvSpPr txBox="1">
            <a:spLocks noChangeArrowheads="1"/>
          </p:cNvSpPr>
          <p:nvPr/>
        </p:nvSpPr>
        <p:spPr bwMode="auto">
          <a:xfrm>
            <a:off x="179388" y="1412875"/>
            <a:ext cx="871378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nl-BE" sz="2800">
                <a:latin typeface="Calibri" pitchFamily="34" charset="0"/>
              </a:rPr>
              <a:t>28 antitank- en 18 verkenninghelikopters met nachtvlucht en nachtvuur capaciteit.</a:t>
            </a:r>
            <a:br>
              <a:rPr lang="nl-BE" sz="2800">
                <a:latin typeface="Calibri" pitchFamily="34" charset="0"/>
              </a:rPr>
            </a:br>
            <a:endParaRPr lang="nl-BE" sz="280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nl-BE" sz="2800">
                <a:latin typeface="Calibri" pitchFamily="34" charset="0"/>
              </a:rPr>
              <a:t>logistieke steun, munitie en bijbehorende materiëlen zoals lichtversterkende kijkers, mobiele radars, mobiele radiobakens, vluchtsimulatoren, schietsimulatoren, didactisch materieel en dergelijke.</a:t>
            </a:r>
            <a:br>
              <a:rPr lang="nl-BE" sz="2800">
                <a:latin typeface="Calibri" pitchFamily="34" charset="0"/>
              </a:rPr>
            </a:br>
            <a:endParaRPr lang="nl-BE" sz="280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nl-BE" sz="2800">
                <a:latin typeface="Calibri" pitchFamily="34" charset="0"/>
              </a:rPr>
              <a:t>de organisatie van de eenheden, de stationering, de gebouwen, de tactische principes, de rekrutering, de vorming en dergelijke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36E92-D0C4-4DA2-A268-63F49B5B76C7}" type="slidenum">
              <a:rPr lang="nl-BE" smtClean="0"/>
              <a:pPr>
                <a:defRPr/>
              </a:pPr>
              <a:t>47</a:t>
            </a:fld>
            <a:endParaRPr lang="nl-B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ctrTitle"/>
          </p:nvPr>
        </p:nvSpPr>
        <p:spPr>
          <a:xfrm>
            <a:off x="539750" y="-315913"/>
            <a:ext cx="7772400" cy="1470026"/>
          </a:xfrm>
        </p:spPr>
        <p:txBody>
          <a:bodyPr/>
          <a:lstStyle/>
          <a:p>
            <a:pPr eaLnBrk="1" hangingPunct="1"/>
            <a:r>
              <a:rPr lang="nl-BE" smtClean="0"/>
              <a:t>Mogelijke toestellen</a:t>
            </a:r>
          </a:p>
        </p:txBody>
      </p:sp>
      <p:sp>
        <p:nvSpPr>
          <p:cNvPr id="50179" name="Tekstvak 2"/>
          <p:cNvSpPr txBox="1">
            <a:spLocks noChangeArrowheads="1"/>
          </p:cNvSpPr>
          <p:nvPr/>
        </p:nvSpPr>
        <p:spPr bwMode="auto">
          <a:xfrm>
            <a:off x="179388" y="1125538"/>
            <a:ext cx="8640762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nl-BE" sz="2400">
                <a:latin typeface="Calibri" pitchFamily="34" charset="0"/>
              </a:rPr>
              <a:t>1,5 tot 2 ton: H 530 (Hughes en dan McDonnell Douglas)</a:t>
            </a:r>
            <a:br>
              <a:rPr lang="nl-BE" sz="2400">
                <a:latin typeface="Calibri" pitchFamily="34" charset="0"/>
              </a:rPr>
            </a:br>
            <a:r>
              <a:rPr lang="nl-BE" sz="2400">
                <a:latin typeface="Calibri" pitchFamily="34" charset="0"/>
              </a:rPr>
              <a:t>		SA 342 (Aerospatiale)</a:t>
            </a:r>
            <a:br>
              <a:rPr lang="nl-BE" sz="2400">
                <a:latin typeface="Calibri" pitchFamily="34" charset="0"/>
              </a:rPr>
            </a:br>
            <a:endParaRPr lang="nl-BE" sz="240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nl-BE" sz="2400">
                <a:latin typeface="Calibri" pitchFamily="34" charset="0"/>
              </a:rPr>
              <a:t>2 tot 3 ton:  	OH-58D (Bell), </a:t>
            </a:r>
            <a:br>
              <a:rPr lang="nl-BE" sz="2400">
                <a:latin typeface="Calibri" pitchFamily="34" charset="0"/>
              </a:rPr>
            </a:br>
            <a:r>
              <a:rPr lang="nl-BE" sz="2400">
                <a:latin typeface="Calibri" pitchFamily="34" charset="0"/>
              </a:rPr>
              <a:t>		AS 350,  AS 355 (Aerospatiale), A-109 (Agusta),                        		BO 105 en BK 117 (MBB)</a:t>
            </a:r>
            <a:br>
              <a:rPr lang="nl-BE" sz="2400">
                <a:latin typeface="Calibri" pitchFamily="34" charset="0"/>
              </a:rPr>
            </a:br>
            <a:endParaRPr lang="nl-BE" sz="240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nl-BE" sz="2400">
                <a:latin typeface="Calibri" pitchFamily="34" charset="0"/>
              </a:rPr>
              <a:t>3 tot 4 ton: 	B 222 (Bell) en SA 365M1 (Aerospatiale)</a:t>
            </a:r>
            <a:br>
              <a:rPr lang="nl-BE" sz="2400">
                <a:latin typeface="Calibri" pitchFamily="34" charset="0"/>
              </a:rPr>
            </a:br>
            <a:endParaRPr lang="nl-BE" sz="240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nl-BE" sz="2400">
                <a:latin typeface="Calibri" pitchFamily="34" charset="0"/>
              </a:rPr>
              <a:t>5 tot 6 ton: 	H 76 (Sikorsky), WG 13 (Westland), AB 412 (Agusta)</a:t>
            </a:r>
            <a:br>
              <a:rPr lang="nl-BE" sz="2400">
                <a:latin typeface="Calibri" pitchFamily="34" charset="0"/>
              </a:rPr>
            </a:br>
            <a:endParaRPr lang="nl-BE" sz="240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nl-BE" sz="2400">
                <a:latin typeface="Calibri" pitchFamily="34" charset="0"/>
              </a:rPr>
              <a:t>GevechtsHeli: AH-1S (Bell), A-129 (Agusta) en AH-64 (MDD)</a:t>
            </a:r>
            <a:r>
              <a:rPr lang="nl-BE">
                <a:latin typeface="Calibri" pitchFamily="34" charset="0"/>
              </a:rPr>
              <a:t>	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CE9A-F742-4D61-858F-1840ED864029}" type="slidenum">
              <a:rPr lang="nl-BE" smtClean="0"/>
              <a:pPr>
                <a:defRPr/>
              </a:pPr>
              <a:t>48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Afbeelding 2" descr="defender in vluch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el 3"/>
          <p:cNvSpPr>
            <a:spLocks noGrp="1"/>
          </p:cNvSpPr>
          <p:nvPr>
            <p:ph type="ctrTitle"/>
          </p:nvPr>
        </p:nvSpPr>
        <p:spPr>
          <a:xfrm>
            <a:off x="3563938" y="-315913"/>
            <a:ext cx="7772400" cy="1470026"/>
          </a:xfrm>
        </p:spPr>
        <p:txBody>
          <a:bodyPr/>
          <a:lstStyle/>
          <a:p>
            <a:pPr eaLnBrk="1" hangingPunct="1"/>
            <a:r>
              <a:rPr lang="nl-BE" smtClean="0">
                <a:solidFill>
                  <a:schemeClr val="bg1"/>
                </a:solidFill>
              </a:rPr>
              <a:t>Hughes 530</a:t>
            </a:r>
          </a:p>
        </p:txBody>
      </p:sp>
      <p:sp>
        <p:nvSpPr>
          <p:cNvPr id="51204" name="Tekstvak 5"/>
          <p:cNvSpPr txBox="1">
            <a:spLocks noChangeArrowheads="1"/>
          </p:cNvSpPr>
          <p:nvPr/>
        </p:nvSpPr>
        <p:spPr bwMode="auto">
          <a:xfrm>
            <a:off x="8423275" y="5805488"/>
            <a:ext cx="72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0C667F6-1FBE-42A6-BEA2-81073902805E}" type="slidenum">
              <a:rPr lang="nl-BE">
                <a:latin typeface="Calibri" pitchFamily="34" charset="0"/>
              </a:rPr>
              <a:pPr/>
              <a:t>49</a:t>
            </a:fld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1EA35-AB55-40D6-9CE3-56C14CB84950}" type="slidenum">
              <a:rPr lang="nl-BE" smtClean="0"/>
              <a:pPr>
                <a:defRPr/>
              </a:pPr>
              <a:t>49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kstvak 6"/>
          <p:cNvSpPr txBox="1">
            <a:spLocks noChangeArrowheads="1"/>
          </p:cNvSpPr>
          <p:nvPr/>
        </p:nvSpPr>
        <p:spPr bwMode="auto">
          <a:xfrm>
            <a:off x="468313" y="333375"/>
            <a:ext cx="820737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BE" sz="3600"/>
              <a:t>Que sont les AIR OP Britanniques ?</a:t>
            </a:r>
            <a:br>
              <a:rPr lang="fr-BE" sz="3600"/>
            </a:br>
            <a:endParaRPr lang="fr-BE" sz="3600"/>
          </a:p>
          <a:p>
            <a:pPr>
              <a:buFont typeface="Wingdings" pitchFamily="2" charset="2"/>
              <a:buChar char="Ø"/>
            </a:pPr>
            <a:r>
              <a:rPr lang="fr-BE" sz="3600"/>
              <a:t>Et en Belgique ?</a:t>
            </a:r>
          </a:p>
          <a:p>
            <a:pPr>
              <a:buFont typeface="Wingdings" pitchFamily="2" charset="2"/>
              <a:buChar char="Ø"/>
            </a:pPr>
            <a:endParaRPr lang="fr-BE" sz="3600"/>
          </a:p>
          <a:p>
            <a:endParaRPr lang="nl-BE" sz="3600"/>
          </a:p>
          <a:p>
            <a:r>
              <a:rPr lang="fr-BE" sz="3600"/>
              <a:t/>
            </a:r>
            <a:br>
              <a:rPr lang="fr-BE" sz="3600"/>
            </a:br>
            <a:endParaRPr lang="fr-BE" sz="3600"/>
          </a:p>
        </p:txBody>
      </p:sp>
      <p:pic>
        <p:nvPicPr>
          <p:cNvPr id="5123" name="Afbeelding 4" descr="(3) Auster-a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2205038"/>
            <a:ext cx="6840537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D4AFA-BABB-480E-8A72-83F5994E4E9F}" type="slidenum">
              <a:rPr lang="nl-BE" smtClean="0"/>
              <a:pPr>
                <a:defRPr/>
              </a:pPr>
              <a:t>5</a:t>
            </a:fld>
            <a:endParaRPr lang="nl-BE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Afbeelding 3" descr="gazelle ho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itel 2"/>
          <p:cNvSpPr>
            <a:spLocks noGrp="1"/>
          </p:cNvSpPr>
          <p:nvPr>
            <p:ph type="title"/>
          </p:nvPr>
        </p:nvSpPr>
        <p:spPr>
          <a:xfrm>
            <a:off x="-1908175" y="26035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Gazelle</a:t>
            </a:r>
          </a:p>
        </p:txBody>
      </p:sp>
      <p:sp>
        <p:nvSpPr>
          <p:cNvPr id="52228" name="Tekstvak 5"/>
          <p:cNvSpPr txBox="1">
            <a:spLocks noChangeArrowheads="1"/>
          </p:cNvSpPr>
          <p:nvPr/>
        </p:nvSpPr>
        <p:spPr bwMode="auto">
          <a:xfrm>
            <a:off x="7956550" y="6237288"/>
            <a:ext cx="719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23E4299-081E-4CD4-8F56-00FC082FEC44}" type="slidenum">
              <a:rPr lang="nl-BE">
                <a:latin typeface="Calibri" pitchFamily="34" charset="0"/>
              </a:rPr>
              <a:pPr/>
              <a:t>50</a:t>
            </a:fld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07D3A-F748-419E-8302-AF63D9EA64FD}" type="slidenum">
              <a:rPr lang="nl-BE" smtClean="0"/>
              <a:pPr>
                <a:defRPr/>
              </a:pPr>
              <a:t>50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Afbeelding 1" descr="fenne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17588"/>
            <a:ext cx="9144000" cy="584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itel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Fennec</a:t>
            </a:r>
          </a:p>
        </p:txBody>
      </p:sp>
      <p:sp>
        <p:nvSpPr>
          <p:cNvPr id="53252" name="Tekstvak 4"/>
          <p:cNvSpPr txBox="1">
            <a:spLocks noChangeArrowheads="1"/>
          </p:cNvSpPr>
          <p:nvPr/>
        </p:nvSpPr>
        <p:spPr bwMode="auto">
          <a:xfrm>
            <a:off x="8027988" y="6165850"/>
            <a:ext cx="720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3BBD184-BC04-4E4E-AB8E-63A20C818985}" type="slidenum">
              <a:rPr lang="nl-BE">
                <a:latin typeface="Calibri" pitchFamily="34" charset="0"/>
              </a:rPr>
              <a:pPr/>
              <a:t>51</a:t>
            </a:fld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DD0DE7-6F9C-49BD-A910-4CD03A0A7C3E}" type="slidenum">
              <a:rPr lang="nl-BE" smtClean="0"/>
              <a:pPr>
                <a:defRPr/>
              </a:pPr>
              <a:t>51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Afbeelding 1" descr="bo105 ms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el 2"/>
          <p:cNvSpPr>
            <a:spLocks noGrp="1"/>
          </p:cNvSpPr>
          <p:nvPr>
            <p:ph type="title"/>
          </p:nvPr>
        </p:nvSpPr>
        <p:spPr>
          <a:xfrm>
            <a:off x="250825" y="-17145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BO 105</a:t>
            </a:r>
          </a:p>
        </p:txBody>
      </p:sp>
      <p:sp>
        <p:nvSpPr>
          <p:cNvPr id="54276" name="Tekstvak 4"/>
          <p:cNvSpPr txBox="1">
            <a:spLocks noChangeArrowheads="1"/>
          </p:cNvSpPr>
          <p:nvPr/>
        </p:nvSpPr>
        <p:spPr bwMode="auto">
          <a:xfrm>
            <a:off x="8027988" y="6237288"/>
            <a:ext cx="72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FD49FD9-99B4-403D-8DE7-116380184639}" type="slidenum">
              <a:rPr lang="nl-BE">
                <a:latin typeface="Calibri" pitchFamily="34" charset="0"/>
              </a:rPr>
              <a:pPr/>
              <a:t>52</a:t>
            </a:fld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AFE4A-7C8B-4DCD-AB9A-F463A98BBC4F}" type="slidenum">
              <a:rPr lang="nl-BE" smtClean="0"/>
              <a:pPr>
                <a:defRPr/>
              </a:pPr>
              <a:t>52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Afbeelding 5" descr="a109 boven zan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itel 2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A 109</a:t>
            </a:r>
          </a:p>
        </p:txBody>
      </p:sp>
      <p:sp>
        <p:nvSpPr>
          <p:cNvPr id="55300" name="Tekstvak 4"/>
          <p:cNvSpPr txBox="1">
            <a:spLocks noChangeArrowheads="1"/>
          </p:cNvSpPr>
          <p:nvPr/>
        </p:nvSpPr>
        <p:spPr bwMode="auto">
          <a:xfrm>
            <a:off x="7956550" y="6488113"/>
            <a:ext cx="719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7042E048-7C16-40B5-908A-88DDD0FEC08A}" type="slidenum">
              <a:rPr lang="nl-BE">
                <a:latin typeface="Calibri" pitchFamily="34" charset="0"/>
              </a:rPr>
              <a:pPr/>
              <a:t>53</a:t>
            </a:fld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28E1E-A970-406F-95BA-3401EEE44D1D}" type="slidenum">
              <a:rPr lang="nl-BE" smtClean="0"/>
              <a:pPr>
                <a:defRPr/>
              </a:pPr>
              <a:t>53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Afbeelding 1" descr="bk 117 bewapen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itel 2"/>
          <p:cNvSpPr>
            <a:spLocks noGrp="1"/>
          </p:cNvSpPr>
          <p:nvPr>
            <p:ph type="title"/>
          </p:nvPr>
        </p:nvSpPr>
        <p:spPr>
          <a:xfrm>
            <a:off x="323850" y="-315913"/>
            <a:ext cx="8229600" cy="1143001"/>
          </a:xfrm>
        </p:spPr>
        <p:txBody>
          <a:bodyPr/>
          <a:lstStyle/>
          <a:p>
            <a:pPr eaLnBrk="1" hangingPunct="1"/>
            <a:r>
              <a:rPr lang="nl-BE" smtClean="0"/>
              <a:t>BK 117</a:t>
            </a:r>
          </a:p>
        </p:txBody>
      </p:sp>
      <p:sp>
        <p:nvSpPr>
          <p:cNvPr id="56324" name="Tekstvak 4"/>
          <p:cNvSpPr txBox="1">
            <a:spLocks noChangeArrowheads="1"/>
          </p:cNvSpPr>
          <p:nvPr/>
        </p:nvSpPr>
        <p:spPr bwMode="auto">
          <a:xfrm>
            <a:off x="7524750" y="6308725"/>
            <a:ext cx="719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13AEFE10-511F-4AFA-A4BF-91573BEE1344}" type="slidenum">
              <a:rPr lang="nl-BE">
                <a:latin typeface="Calibri" pitchFamily="34" charset="0"/>
              </a:rPr>
              <a:pPr/>
              <a:t>54</a:t>
            </a:fld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65FF88-EDDC-4458-8A89-37066DA429F4}" type="slidenum">
              <a:rPr lang="nl-BE" smtClean="0"/>
              <a:pPr>
                <a:defRPr/>
              </a:pPr>
              <a:t>54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Afbeelding 1" descr="dauphin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7425"/>
            <a:ext cx="914400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el 2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Dauphin</a:t>
            </a:r>
          </a:p>
        </p:txBody>
      </p:sp>
      <p:sp>
        <p:nvSpPr>
          <p:cNvPr id="57348" name="Tekstvak 4"/>
          <p:cNvSpPr txBox="1">
            <a:spLocks noChangeArrowheads="1"/>
          </p:cNvSpPr>
          <p:nvPr/>
        </p:nvSpPr>
        <p:spPr bwMode="auto">
          <a:xfrm>
            <a:off x="7308850" y="6237288"/>
            <a:ext cx="719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7885113" y="6356350"/>
            <a:ext cx="801687" cy="365125"/>
          </a:xfrm>
        </p:spPr>
        <p:txBody>
          <a:bodyPr/>
          <a:lstStyle/>
          <a:p>
            <a:pPr>
              <a:defRPr/>
            </a:pPr>
            <a:fld id="{431DCE3D-5BED-40E1-A65D-B5FD2C88DEF1}" type="slidenum">
              <a:rPr lang="nl-BE" smtClean="0"/>
              <a:pPr>
                <a:defRPr/>
              </a:pPr>
              <a:t>55</a:t>
            </a:fld>
            <a:endParaRPr lang="nl-B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Afbeelding 1" descr="lynckx 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1538"/>
            <a:ext cx="9144000" cy="598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itel 2"/>
          <p:cNvSpPr>
            <a:spLocks noGrp="1"/>
          </p:cNvSpPr>
          <p:nvPr>
            <p:ph type="title"/>
          </p:nvPr>
        </p:nvSpPr>
        <p:spPr>
          <a:xfrm>
            <a:off x="395288" y="-242888"/>
            <a:ext cx="8229600" cy="1143001"/>
          </a:xfrm>
        </p:spPr>
        <p:txBody>
          <a:bodyPr/>
          <a:lstStyle/>
          <a:p>
            <a:pPr eaLnBrk="1" hangingPunct="1"/>
            <a:r>
              <a:rPr lang="nl-BE" smtClean="0"/>
              <a:t>Lynx</a:t>
            </a:r>
          </a:p>
        </p:txBody>
      </p:sp>
      <p:sp>
        <p:nvSpPr>
          <p:cNvPr id="58372" name="Tekstvak 4"/>
          <p:cNvSpPr txBox="1">
            <a:spLocks noChangeArrowheads="1"/>
          </p:cNvSpPr>
          <p:nvPr/>
        </p:nvSpPr>
        <p:spPr bwMode="auto">
          <a:xfrm>
            <a:off x="468313" y="5589588"/>
            <a:ext cx="719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3440B361-B0E2-4DB9-93E1-D149B2153323}" type="slidenum">
              <a:rPr lang="nl-BE">
                <a:latin typeface="Calibri" pitchFamily="34" charset="0"/>
              </a:rPr>
              <a:pPr/>
              <a:t>56</a:t>
            </a:fld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1E9AF-2629-4DF5-BCA7-33127FF7D6A8}" type="slidenum">
              <a:rPr lang="nl-BE" smtClean="0"/>
              <a:pPr>
                <a:defRPr/>
              </a:pPr>
              <a:t>56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Afbeelding 4" descr="H 76 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0400"/>
            <a:ext cx="91440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kstvak 6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 sz="3200">
                <a:latin typeface="Calibri" pitchFamily="34" charset="0"/>
              </a:rPr>
              <a:t>H76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804025" y="6308725"/>
            <a:ext cx="2133600" cy="365125"/>
          </a:xfrm>
        </p:spPr>
        <p:txBody>
          <a:bodyPr/>
          <a:lstStyle/>
          <a:p>
            <a:pPr>
              <a:defRPr/>
            </a:pPr>
            <a:fld id="{DA4A5CAB-8C59-42A6-A714-B1FE330ACF3C}" type="slidenum">
              <a:rPr lang="nl-BE" smtClean="0"/>
              <a:pPr>
                <a:defRPr/>
              </a:pPr>
              <a:t>57</a:t>
            </a:fld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Afbeelding 4" descr="vooraanzicht apach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90650"/>
            <a:ext cx="91440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itel 2"/>
          <p:cNvSpPr>
            <a:spLocks noGrp="1"/>
          </p:cNvSpPr>
          <p:nvPr>
            <p:ph type="ctrTitle"/>
          </p:nvPr>
        </p:nvSpPr>
        <p:spPr>
          <a:xfrm>
            <a:off x="395288" y="0"/>
            <a:ext cx="7772400" cy="1470025"/>
          </a:xfrm>
        </p:spPr>
        <p:txBody>
          <a:bodyPr/>
          <a:lstStyle/>
          <a:p>
            <a:pPr eaLnBrk="1" hangingPunct="1"/>
            <a:r>
              <a:rPr lang="nl-BE" smtClean="0"/>
              <a:t>Apache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3DB06-C168-4700-A443-8AE667733762}" type="slidenum">
              <a:rPr lang="nl-BE" smtClean="0"/>
              <a:pPr>
                <a:defRPr/>
              </a:pPr>
              <a:t>58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Afbeelding 1" descr="cobr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375"/>
            <a:ext cx="9144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itel 2"/>
          <p:cNvSpPr>
            <a:spLocks noGrp="1"/>
          </p:cNvSpPr>
          <p:nvPr>
            <p:ph type="ctrTitle"/>
          </p:nvPr>
        </p:nvSpPr>
        <p:spPr>
          <a:xfrm>
            <a:off x="3203575" y="260350"/>
            <a:ext cx="7772400" cy="1470025"/>
          </a:xfrm>
        </p:spPr>
        <p:txBody>
          <a:bodyPr/>
          <a:lstStyle/>
          <a:p>
            <a:pPr eaLnBrk="1" hangingPunct="1"/>
            <a:r>
              <a:rPr lang="nl-BE" smtClean="0"/>
              <a:t>Cobra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5C42C-01BE-4B63-B3BF-B472E988B816}" type="slidenum">
              <a:rPr lang="nl-BE" smtClean="0"/>
              <a:pPr>
                <a:defRPr/>
              </a:pPr>
              <a:t>59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fbeelding 3" descr="(6)AusterMK 6-en v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9113838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C344E-0C8D-4CBF-9A2E-568BA07E6C4B}" type="slidenum">
              <a:rPr lang="nl-BE" smtClean="0"/>
              <a:pPr>
                <a:defRPr/>
              </a:pPr>
              <a:t>6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Afbeelding 1" descr="a129 malpens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9275"/>
            <a:ext cx="9144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itel 2"/>
          <p:cNvSpPr>
            <a:spLocks noGrp="1"/>
          </p:cNvSpPr>
          <p:nvPr>
            <p:ph type="ctrTitle"/>
          </p:nvPr>
        </p:nvSpPr>
        <p:spPr>
          <a:xfrm>
            <a:off x="539750" y="-531813"/>
            <a:ext cx="7772400" cy="1470026"/>
          </a:xfrm>
        </p:spPr>
        <p:txBody>
          <a:bodyPr/>
          <a:lstStyle/>
          <a:p>
            <a:pPr eaLnBrk="1" hangingPunct="1"/>
            <a:r>
              <a:rPr lang="nl-BE" smtClean="0"/>
              <a:t>Mongoose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88125" y="6492875"/>
            <a:ext cx="2133600" cy="365125"/>
          </a:xfrm>
        </p:spPr>
        <p:txBody>
          <a:bodyPr/>
          <a:lstStyle/>
          <a:p>
            <a:pPr>
              <a:defRPr/>
            </a:pPr>
            <a:fld id="{1EACF790-4935-48BB-8C92-838623759FCF}" type="slidenum">
              <a:rPr lang="nl-BE" smtClean="0"/>
              <a:pPr>
                <a:defRPr/>
              </a:pPr>
              <a:t>60</a:t>
            </a:fld>
            <a:endParaRPr lang="nl-B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kstvak 3"/>
          <p:cNvSpPr txBox="1">
            <a:spLocks noChangeArrowheads="1"/>
          </p:cNvSpPr>
          <p:nvPr/>
        </p:nvSpPr>
        <p:spPr bwMode="auto">
          <a:xfrm>
            <a:off x="0" y="0"/>
            <a:ext cx="914400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 </a:t>
            </a:r>
            <a:endParaRPr lang="nl-BE">
              <a:latin typeface="Calibri" pitchFamily="34" charset="0"/>
            </a:endParaRPr>
          </a:p>
          <a:p>
            <a:r>
              <a:rPr lang="nl-NL">
                <a:latin typeface="Calibri" pitchFamily="34" charset="0"/>
              </a:rPr>
              <a:t/>
            </a:r>
            <a:br>
              <a:rPr lang="nl-NL">
                <a:latin typeface="Calibri" pitchFamily="34" charset="0"/>
              </a:rPr>
            </a:br>
            <a:endParaRPr lang="nl-NL">
              <a:latin typeface="Calibri" pitchFamily="34" charset="0"/>
            </a:endParaRPr>
          </a:p>
          <a:p>
            <a:endParaRPr lang="nl-NL" sz="2800">
              <a:latin typeface="Calibri" pitchFamily="34" charset="0"/>
            </a:endParaRPr>
          </a:p>
          <a:p>
            <a:r>
              <a:rPr lang="nl-NL" sz="2800">
                <a:latin typeface="Calibri" pitchFamily="34" charset="0"/>
              </a:rPr>
              <a:t>Vast</a:t>
            </a:r>
            <a:r>
              <a:rPr lang="nl-BE" sz="2800">
                <a:latin typeface="Calibri" pitchFamily="34" charset="0"/>
              </a:rPr>
              <a:t> wielenstel, volledig gearticuleerde hoofdrotor.</a:t>
            </a:r>
            <a:br>
              <a:rPr lang="nl-BE" sz="2800">
                <a:latin typeface="Calibri" pitchFamily="34" charset="0"/>
              </a:rPr>
            </a:br>
            <a:r>
              <a:rPr lang="nl-BE" sz="2800">
                <a:latin typeface="Calibri" pitchFamily="34" charset="0"/>
              </a:rPr>
              <a:t>Lengte: 11,57 m</a:t>
            </a:r>
            <a:br>
              <a:rPr lang="nl-BE" sz="2800">
                <a:latin typeface="Calibri" pitchFamily="34" charset="0"/>
              </a:rPr>
            </a:br>
            <a:r>
              <a:rPr lang="nl-BE" sz="2800">
                <a:latin typeface="Calibri" pitchFamily="34" charset="0"/>
              </a:rPr>
              <a:t>Diameter: hoofdrotor 11 m, achterrotor 2 m</a:t>
            </a:r>
            <a:br>
              <a:rPr lang="nl-BE" sz="2800">
                <a:latin typeface="Calibri" pitchFamily="34" charset="0"/>
              </a:rPr>
            </a:br>
            <a:r>
              <a:rPr lang="nl-BE" sz="2800">
                <a:latin typeface="Calibri" pitchFamily="34" charset="0"/>
              </a:rPr>
              <a:t>Leeggewicht: antitank ± 2.100 kg, liaison  ± 2.000 kg</a:t>
            </a:r>
            <a:br>
              <a:rPr lang="nl-BE" sz="2800">
                <a:latin typeface="Calibri" pitchFamily="34" charset="0"/>
              </a:rPr>
            </a:br>
            <a:r>
              <a:rPr lang="nl-BE" sz="2800">
                <a:latin typeface="Calibri" pitchFamily="34" charset="0"/>
              </a:rPr>
              <a:t>Maximaal gewicht: 2850 kg</a:t>
            </a:r>
            <a:br>
              <a:rPr lang="nl-BE" sz="2800">
                <a:latin typeface="Calibri" pitchFamily="34" charset="0"/>
              </a:rPr>
            </a:br>
            <a:r>
              <a:rPr lang="nl-BE" sz="2800">
                <a:latin typeface="Calibri" pitchFamily="34" charset="0"/>
              </a:rPr>
              <a:t>Kruissnelheid: 220 km/u  Maximum toegelaten: 280 km/u </a:t>
            </a:r>
            <a:br>
              <a:rPr lang="nl-BE" sz="2800">
                <a:latin typeface="Calibri" pitchFamily="34" charset="0"/>
              </a:rPr>
            </a:br>
            <a:r>
              <a:rPr lang="nl-BE" sz="2800">
                <a:latin typeface="Calibri" pitchFamily="34" charset="0"/>
              </a:rPr>
              <a:t>Capaciteit: 2 bemanning + 6 personen </a:t>
            </a:r>
            <a:br>
              <a:rPr lang="nl-BE" sz="2800">
                <a:latin typeface="Calibri" pitchFamily="34" charset="0"/>
              </a:rPr>
            </a:br>
            <a:r>
              <a:rPr lang="nl-BE" sz="2800">
                <a:latin typeface="Calibri" pitchFamily="34" charset="0"/>
              </a:rPr>
              <a:t>Motoren:  2 ALLISON 250-C20R/2+, elk 450 PK startvermogen </a:t>
            </a:r>
            <a:br>
              <a:rPr lang="nl-BE" sz="2800">
                <a:latin typeface="Calibri" pitchFamily="34" charset="0"/>
              </a:rPr>
            </a:br>
            <a:r>
              <a:rPr lang="nl-BE" sz="2800">
                <a:latin typeface="Calibri" pitchFamily="34" charset="0"/>
              </a:rPr>
              <a:t>Brandstoftank: 460 kg  Extratank van 150 kg mogelijk.</a:t>
            </a:r>
            <a:br>
              <a:rPr lang="nl-BE" sz="2800">
                <a:latin typeface="Calibri" pitchFamily="34" charset="0"/>
              </a:rPr>
            </a:br>
            <a:r>
              <a:rPr lang="nl-BE" sz="2800">
                <a:latin typeface="Calibri" pitchFamily="34" charset="0"/>
              </a:rPr>
              <a:t>Verbruik 180 tot 200 kg/uur   Actieradius ± 400 km </a:t>
            </a:r>
          </a:p>
          <a:p>
            <a:endParaRPr lang="nl-BE">
              <a:latin typeface="Calibri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000099"/>
                </a:solidFill>
                <a:ea typeface="+mn-ea"/>
                <a:cs typeface="+mn-cs"/>
              </a:rPr>
              <a:t>De A-109 BA (Belgian Army) helicopters</a:t>
            </a:r>
            <a:endParaRPr lang="nl-BE" dirty="0">
              <a:solidFill>
                <a:srgbClr val="000099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E776D3-65A6-49D4-A309-5D85C0F39CF9}" type="slidenum">
              <a:rPr lang="nl-BE" smtClean="0"/>
              <a:pPr>
                <a:defRPr/>
              </a:pPr>
              <a:t>61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kstvak 3"/>
          <p:cNvSpPr txBox="1">
            <a:spLocks noChangeArrowheads="1"/>
          </p:cNvSpPr>
          <p:nvPr/>
        </p:nvSpPr>
        <p:spPr bwMode="auto">
          <a:xfrm>
            <a:off x="0" y="0"/>
            <a:ext cx="914400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dirty="0">
                <a:latin typeface="Calibri" pitchFamily="34" charset="0"/>
              </a:rPr>
              <a:t> </a:t>
            </a:r>
          </a:p>
          <a:p>
            <a:r>
              <a:rPr lang="nl-NL" sz="2000" dirty="0">
                <a:latin typeface="Calibri" pitchFamily="34" charset="0"/>
              </a:rPr>
              <a:t/>
            </a:r>
            <a:br>
              <a:rPr lang="nl-NL" sz="2000" dirty="0">
                <a:latin typeface="Calibri" pitchFamily="34" charset="0"/>
              </a:rPr>
            </a:br>
            <a:endParaRPr lang="nl-NL" sz="2000" dirty="0" smtClean="0">
              <a:latin typeface="Calibri" pitchFamily="34" charset="0"/>
            </a:endParaRPr>
          </a:p>
          <a:p>
            <a:r>
              <a:rPr lang="nl-NL" sz="2000" dirty="0" smtClean="0">
                <a:latin typeface="Calibri" pitchFamily="34" charset="0"/>
              </a:rPr>
              <a:t>De </a:t>
            </a:r>
            <a:r>
              <a:rPr lang="nl-NL" sz="2000" dirty="0">
                <a:latin typeface="Calibri" pitchFamily="34" charset="0"/>
              </a:rPr>
              <a:t>A-109 BA is zeer geschikt als wapenplatform. </a:t>
            </a:r>
          </a:p>
          <a:p>
            <a:r>
              <a:rPr lang="nl-NL" sz="2000" dirty="0">
                <a:latin typeface="Calibri" pitchFamily="34" charset="0"/>
              </a:rPr>
              <a:t>Zijn klassieke volledig gearticuleerde rotor maakt hem stabiel en trillingvrij.</a:t>
            </a:r>
          </a:p>
          <a:p>
            <a:endParaRPr lang="nl-NL" sz="2000" dirty="0">
              <a:latin typeface="Calibri" pitchFamily="34" charset="0"/>
            </a:endParaRPr>
          </a:p>
          <a:p>
            <a:r>
              <a:rPr lang="nl-NL" sz="2000" dirty="0">
                <a:latin typeface="Calibri" pitchFamily="34" charset="0"/>
              </a:rPr>
              <a:t>Zonder wapensystemen vliegt hij snel. </a:t>
            </a:r>
          </a:p>
          <a:p>
            <a:endParaRPr lang="nl-NL" sz="2000" dirty="0">
              <a:latin typeface="Calibri" pitchFamily="34" charset="0"/>
            </a:endParaRPr>
          </a:p>
          <a:p>
            <a:r>
              <a:rPr lang="nl-NL" sz="2000" dirty="0">
                <a:latin typeface="Calibri" pitchFamily="34" charset="0"/>
              </a:rPr>
              <a:t>De wendbaarheid van het toestel is optimaal. </a:t>
            </a:r>
          </a:p>
          <a:p>
            <a:endParaRPr lang="nl-NL" sz="2000" dirty="0">
              <a:latin typeface="Calibri" pitchFamily="34" charset="0"/>
            </a:endParaRPr>
          </a:p>
          <a:p>
            <a:r>
              <a:rPr lang="nl-NL" sz="2000" dirty="0">
                <a:latin typeface="Calibri" pitchFamily="34" charset="0"/>
              </a:rPr>
              <a:t>De manoeuvreerbaarheid is echter kritisch door het gebrek aan vermogenreserve,                                                                    zeker wanneer het toestel volgeladen is </a:t>
            </a:r>
            <a:r>
              <a:rPr lang="nl-NL" sz="2000" dirty="0" smtClean="0">
                <a:latin typeface="Calibri" pitchFamily="34" charset="0"/>
              </a:rPr>
              <a:t>en </a:t>
            </a:r>
            <a:r>
              <a:rPr lang="nl-NL" sz="2000" dirty="0">
                <a:latin typeface="Calibri" pitchFamily="34" charset="0"/>
              </a:rPr>
              <a:t>in hoge en warme </a:t>
            </a:r>
            <a:r>
              <a:rPr lang="nl-NL" sz="2000" dirty="0" smtClean="0">
                <a:latin typeface="Calibri" pitchFamily="34" charset="0"/>
              </a:rPr>
              <a:t>zones vliegt.</a:t>
            </a:r>
            <a:br>
              <a:rPr lang="nl-NL" sz="2000" dirty="0" smtClean="0">
                <a:latin typeface="Calibri" pitchFamily="34" charset="0"/>
              </a:rPr>
            </a:br>
            <a:r>
              <a:rPr lang="nl-NL" sz="2000" dirty="0" smtClean="0">
                <a:latin typeface="Calibri" pitchFamily="34" charset="0"/>
              </a:rPr>
              <a:t> </a:t>
            </a:r>
            <a:endParaRPr lang="nl-NL" sz="2000" dirty="0">
              <a:latin typeface="Calibri" pitchFamily="34" charset="0"/>
            </a:endParaRPr>
          </a:p>
          <a:p>
            <a:r>
              <a:rPr lang="nl-NL" sz="2000" dirty="0">
                <a:latin typeface="Calibri" pitchFamily="34" charset="0"/>
              </a:rPr>
              <a:t>De autorotatie verloopt vlot. </a:t>
            </a:r>
          </a:p>
          <a:p>
            <a:endParaRPr lang="nl-NL" sz="2000" dirty="0">
              <a:latin typeface="Calibri" pitchFamily="34" charset="0"/>
            </a:endParaRPr>
          </a:p>
          <a:p>
            <a:r>
              <a:rPr lang="nl-NL" sz="2000" dirty="0">
                <a:latin typeface="Calibri" pitchFamily="34" charset="0"/>
              </a:rPr>
              <a:t> “Rolling landing” is mogelijk wanneer er onvoldoende vermogen is. </a:t>
            </a:r>
          </a:p>
          <a:p>
            <a:endParaRPr lang="nl-NL" sz="2000" dirty="0">
              <a:latin typeface="Calibri" pitchFamily="34" charset="0"/>
            </a:endParaRPr>
          </a:p>
          <a:p>
            <a:r>
              <a:rPr lang="nl-NL" sz="2000" dirty="0">
                <a:latin typeface="Calibri" pitchFamily="34" charset="0"/>
              </a:rPr>
              <a:t>Het “</a:t>
            </a:r>
            <a:r>
              <a:rPr lang="nl-NL" sz="2000" dirty="0" err="1">
                <a:latin typeface="Calibri" pitchFamily="34" charset="0"/>
              </a:rPr>
              <a:t>Stability</a:t>
            </a:r>
            <a:r>
              <a:rPr lang="nl-NL" sz="2000" dirty="0">
                <a:latin typeface="Calibri" pitchFamily="34" charset="0"/>
              </a:rPr>
              <a:t> </a:t>
            </a:r>
            <a:r>
              <a:rPr lang="nl-NL" sz="2000" dirty="0" err="1">
                <a:latin typeface="Calibri" pitchFamily="34" charset="0"/>
              </a:rPr>
              <a:t>Augmentation</a:t>
            </a:r>
            <a:r>
              <a:rPr lang="nl-NL" sz="2000" dirty="0">
                <a:latin typeface="Calibri" pitchFamily="34" charset="0"/>
              </a:rPr>
              <a:t> System” en de “Attitude </a:t>
            </a:r>
            <a:r>
              <a:rPr lang="nl-NL" sz="2000" dirty="0" err="1">
                <a:latin typeface="Calibri" pitchFamily="34" charset="0"/>
              </a:rPr>
              <a:t>Hold</a:t>
            </a:r>
            <a:r>
              <a:rPr lang="nl-NL" sz="2000" dirty="0">
                <a:latin typeface="Calibri" pitchFamily="34" charset="0"/>
              </a:rPr>
              <a:t>” die de stick in een    bepaalde positie houdt, volstaan om het toestel comfortabel te kunnen besturen.</a:t>
            </a:r>
          </a:p>
          <a:p>
            <a:r>
              <a:rPr lang="nl-NL" sz="2000" dirty="0">
                <a:latin typeface="Calibri" pitchFamily="34" charset="0"/>
              </a:rPr>
              <a:t> </a:t>
            </a:r>
          </a:p>
          <a:p>
            <a:r>
              <a:rPr lang="nl-NL" sz="2000" dirty="0">
                <a:latin typeface="Calibri" pitchFamily="34" charset="0"/>
              </a:rPr>
              <a:t>Hoewel de motorinlaat </a:t>
            </a:r>
            <a:r>
              <a:rPr lang="nl-NL" sz="2000" dirty="0" err="1">
                <a:latin typeface="Calibri" pitchFamily="34" charset="0"/>
              </a:rPr>
              <a:t>de-icing</a:t>
            </a:r>
            <a:r>
              <a:rPr lang="nl-NL" sz="2000" dirty="0">
                <a:latin typeface="Calibri" pitchFamily="34" charset="0"/>
              </a:rPr>
              <a:t> heeft, is vliegen bij ijsafzetting niet mogelijk. </a:t>
            </a:r>
            <a:endParaRPr lang="nl-BE" sz="2000" dirty="0">
              <a:latin typeface="Calibri" pitchFamily="34" charset="0"/>
            </a:endParaRPr>
          </a:p>
          <a:p>
            <a:endParaRPr lang="nl-BE" dirty="0">
              <a:latin typeface="Calibri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318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2400" u="sng" dirty="0" smtClean="0">
                <a:solidFill>
                  <a:srgbClr val="003399"/>
                </a:solidFill>
                <a:ea typeface="+mn-ea"/>
                <a:cs typeface="+mn-cs"/>
              </a:rPr>
              <a:t>VLUCHTKARAKTERISTIEKEN</a:t>
            </a:r>
            <a:endParaRPr lang="nl-BE" sz="2400" u="sng" dirty="0">
              <a:solidFill>
                <a:srgbClr val="003399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276042-5076-4FA5-9B82-6BA038A6FB30}" type="slidenum">
              <a:rPr lang="nl-BE" smtClean="0"/>
              <a:pPr>
                <a:defRPr/>
              </a:pPr>
              <a:t>62</a:t>
            </a:fld>
            <a:endParaRPr lang="nl-B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De TOW 2A - nachtvuurcapaciteit</a:t>
            </a:r>
          </a:p>
        </p:txBody>
      </p:sp>
      <p:pic>
        <p:nvPicPr>
          <p:cNvPr id="65539" name="Afbeelding 2" descr="Amob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801688"/>
            <a:ext cx="4421187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875463" y="6308725"/>
            <a:ext cx="2133600" cy="365125"/>
          </a:xfrm>
        </p:spPr>
        <p:txBody>
          <a:bodyPr/>
          <a:lstStyle/>
          <a:p>
            <a:pPr>
              <a:defRPr/>
            </a:pPr>
            <a:fld id="{3AC4C29B-BF8F-41BC-BA30-0604CB0742F6}" type="slidenum">
              <a:rPr lang="nl-BE" smtClean="0"/>
              <a:pPr>
                <a:defRPr/>
              </a:pPr>
              <a:t>63</a:t>
            </a:fld>
            <a:endParaRPr lang="nl-B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Afbeelding 6" descr="Amob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813"/>
            <a:ext cx="91725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itel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smtClean="0"/>
              <a:t>Afvuur van missile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E9B8A-81C2-4EAB-9F50-F06F456D5573}" type="slidenum">
              <a:rPr lang="nl-BE" smtClean="0"/>
              <a:pPr>
                <a:defRPr/>
              </a:pPr>
              <a:t>64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Afbeelding 1" descr="Amob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4425"/>
            <a:ext cx="9075738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itel 2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Afvuur van raketten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655677-1E41-4020-95AF-3571B59E3B16}" type="slidenum">
              <a:rPr lang="nl-BE" smtClean="0"/>
              <a:pPr>
                <a:defRPr/>
              </a:pPr>
              <a:t>65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Afbeelding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8611" name="Titel 2"/>
          <p:cNvSpPr>
            <a:spLocks noGrp="1"/>
          </p:cNvSpPr>
          <p:nvPr>
            <p:ph type="title"/>
          </p:nvPr>
        </p:nvSpPr>
        <p:spPr>
          <a:xfrm>
            <a:off x="4067175" y="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Cockpit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2A672-1C90-4C86-8DE9-2A99205246DE}" type="slidenum">
              <a:rPr lang="nl-BE" sz="1400" smtClean="0">
                <a:solidFill>
                  <a:schemeClr val="tx1"/>
                </a:solidFill>
              </a:rPr>
              <a:pPr>
                <a:defRPr/>
              </a:pPr>
              <a:t>66</a:t>
            </a:fld>
            <a:endParaRPr lang="nl-BE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Tijdelijke aanduiding voor inhoud 6" descr="Amob1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588"/>
            <a:ext cx="9144000" cy="6859588"/>
          </a:xfrm>
        </p:spPr>
      </p:pic>
      <p:sp>
        <p:nvSpPr>
          <p:cNvPr id="69635" name="Titel 2"/>
          <p:cNvSpPr>
            <a:spLocks noGrp="1"/>
          </p:cNvSpPr>
          <p:nvPr>
            <p:ph type="title" idx="4294967295"/>
          </p:nvPr>
        </p:nvSpPr>
        <p:spPr>
          <a:xfrm>
            <a:off x="-1189038" y="5715000"/>
            <a:ext cx="8229601" cy="1143000"/>
          </a:xfrm>
        </p:spPr>
        <p:txBody>
          <a:bodyPr/>
          <a:lstStyle/>
          <a:p>
            <a:pPr eaLnBrk="1" hangingPunct="1"/>
            <a:r>
              <a:rPr lang="nl-BE" smtClean="0">
                <a:solidFill>
                  <a:schemeClr val="bg1"/>
                </a:solidFill>
              </a:rPr>
              <a:t>Integratie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50E78-C45B-4BE6-B83D-9B52FA25F082}" type="slidenum">
              <a:rPr lang="nl-BE" smtClean="0"/>
              <a:pPr>
                <a:defRPr/>
              </a:pPr>
              <a:t>67</a:t>
            </a:fld>
            <a:endParaRPr lang="nl-BE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Afbeelding 4" descr="Afbeeldin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0"/>
            <a:ext cx="36353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Afbeelding 6" descr="rwr displ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0"/>
            <a:ext cx="359886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Afbeelding 8" descr="rad alt pil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573463"/>
            <a:ext cx="36353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Afbeelding 10" descr="E:\Cours_AVX_fev_02\Miscelleanous\A109ba\Duk-dur\Duk_Dur.JPG"/>
          <p:cNvPicPr>
            <a:picLocks noChangeAspect="1" noChangeArrowheads="1"/>
          </p:cNvPicPr>
          <p:nvPr/>
        </p:nvPicPr>
        <p:blipFill>
          <a:blip r:embed="rId6" cstate="print"/>
          <a:srcRect l="26575" t="18701" r="21407" b="46260"/>
          <a:stretch>
            <a:fillRect/>
          </a:stretch>
        </p:blipFill>
        <p:spPr bwMode="auto">
          <a:xfrm>
            <a:off x="5076825" y="3502025"/>
            <a:ext cx="3671888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6E470-D879-4AD7-A498-3B14E0BF2F42}" type="slidenum">
              <a:rPr lang="nl-BE" smtClean="0"/>
              <a:pPr>
                <a:defRPr/>
              </a:pPr>
              <a:t>68</a:t>
            </a:fld>
            <a:endParaRPr lang="nl-BE" dirty="0"/>
          </a:p>
        </p:txBody>
      </p:sp>
      <p:sp>
        <p:nvSpPr>
          <p:cNvPr id="70663" name="Tekstvak 8"/>
          <p:cNvSpPr txBox="1">
            <a:spLocks noChangeArrowheads="1"/>
          </p:cNvSpPr>
          <p:nvPr/>
        </p:nvSpPr>
        <p:spPr bwMode="auto">
          <a:xfrm>
            <a:off x="4067175" y="981075"/>
            <a:ext cx="4333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/>
              <a:t>N</a:t>
            </a:r>
          </a:p>
          <a:p>
            <a:pPr algn="ctr"/>
            <a:r>
              <a:rPr lang="nl-BE"/>
              <a:t>I</a:t>
            </a:r>
          </a:p>
          <a:p>
            <a:pPr algn="ctr"/>
            <a:r>
              <a:rPr lang="nl-BE"/>
              <a:t>E</a:t>
            </a:r>
          </a:p>
          <a:p>
            <a:pPr algn="ctr"/>
            <a:r>
              <a:rPr lang="nl-BE"/>
              <a:t>T </a:t>
            </a:r>
          </a:p>
          <a:p>
            <a:pPr algn="ctr"/>
            <a:endParaRPr lang="nl-BE"/>
          </a:p>
          <a:p>
            <a:pPr algn="ctr"/>
            <a:r>
              <a:rPr lang="nl-BE"/>
              <a:t>G</a:t>
            </a:r>
          </a:p>
          <a:p>
            <a:pPr algn="ctr"/>
            <a:r>
              <a:rPr lang="nl-BE"/>
              <a:t>E</a:t>
            </a:r>
          </a:p>
          <a:p>
            <a:pPr algn="ctr"/>
            <a:r>
              <a:rPr lang="nl-BE"/>
              <a:t>Ï</a:t>
            </a:r>
          </a:p>
          <a:p>
            <a:pPr algn="ctr"/>
            <a:r>
              <a:rPr lang="nl-BE"/>
              <a:t>N</a:t>
            </a:r>
          </a:p>
          <a:p>
            <a:pPr algn="ctr"/>
            <a:r>
              <a:rPr lang="nl-BE"/>
              <a:t>T</a:t>
            </a:r>
          </a:p>
          <a:p>
            <a:pPr algn="ctr"/>
            <a:r>
              <a:rPr lang="nl-BE"/>
              <a:t>E</a:t>
            </a:r>
          </a:p>
          <a:p>
            <a:pPr algn="ctr"/>
            <a:r>
              <a:rPr lang="nl-BE"/>
              <a:t>G</a:t>
            </a:r>
          </a:p>
          <a:p>
            <a:pPr algn="ctr"/>
            <a:r>
              <a:rPr lang="nl-BE"/>
              <a:t>R</a:t>
            </a:r>
          </a:p>
          <a:p>
            <a:pPr algn="ctr"/>
            <a:r>
              <a:rPr lang="nl-BE"/>
              <a:t>E</a:t>
            </a:r>
          </a:p>
          <a:p>
            <a:pPr algn="ctr"/>
            <a:r>
              <a:rPr lang="nl-BE"/>
              <a:t>E</a:t>
            </a:r>
          </a:p>
          <a:p>
            <a:pPr algn="ctr"/>
            <a:r>
              <a:rPr lang="nl-BE"/>
              <a:t>R</a:t>
            </a:r>
          </a:p>
          <a:p>
            <a:pPr algn="ctr"/>
            <a:r>
              <a:rPr lang="nl-BE"/>
              <a:t>D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Afbeelding 3" descr="big6672_BOGAERT_Pier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847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Afbeelding 5" descr="big15187_LOUIS_Christi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0"/>
            <a:ext cx="39957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Afbeelding 7" descr="big12398_BOGAERT_Pier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363"/>
            <a:ext cx="46101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Afbeelding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3789363"/>
            <a:ext cx="41402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itel 8"/>
          <p:cNvSpPr>
            <a:spLocks noGrp="1"/>
          </p:cNvSpPr>
          <p:nvPr>
            <p:ph type="title" idx="4294967295"/>
          </p:nvPr>
        </p:nvSpPr>
        <p:spPr>
          <a:xfrm>
            <a:off x="-252413" y="-171450"/>
            <a:ext cx="8229601" cy="1143000"/>
          </a:xfrm>
        </p:spPr>
        <p:txBody>
          <a:bodyPr/>
          <a:lstStyle/>
          <a:p>
            <a:pPr eaLnBrk="1" hangingPunct="1"/>
            <a:r>
              <a:rPr lang="nl-BE" sz="1600" smtClean="0">
                <a:solidFill>
                  <a:schemeClr val="bg1"/>
                </a:solidFill>
              </a:rPr>
              <a:t>NVG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3B690-FFBF-4B17-B470-839321307719}" type="slidenum">
              <a:rPr lang="nl-BE" smtClean="0"/>
              <a:pPr>
                <a:defRPr/>
              </a:pPr>
              <a:t>69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16E93-E27E-4DAB-AAE2-66D45DC6D093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  <p:pic>
        <p:nvPicPr>
          <p:cNvPr id="8195" name="Afbeelding 4" descr="(7) Première remise d'ailes à Brasscha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41300"/>
            <a:ext cx="9115425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kstvak 4"/>
          <p:cNvSpPr txBox="1">
            <a:spLocks noChangeArrowheads="1"/>
          </p:cNvSpPr>
          <p:nvPr/>
        </p:nvSpPr>
        <p:spPr bwMode="auto">
          <a:xfrm>
            <a:off x="0" y="76517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/>
              <a:t>Les Capitaines Lejeune, Goidts et Verbruggen) recoivent  leurs ailes</a:t>
            </a:r>
            <a:endParaRPr lang="nl-BE"/>
          </a:p>
          <a:p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Afbeelding 2" descr="A109-HMed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itel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smtClean="0"/>
              <a:t>Medevac</a:t>
            </a:r>
          </a:p>
        </p:txBody>
      </p:sp>
      <p:sp>
        <p:nvSpPr>
          <p:cNvPr id="72708" name="Tekstvak 5"/>
          <p:cNvSpPr txBox="1">
            <a:spLocks noChangeArrowheads="1"/>
          </p:cNvSpPr>
          <p:nvPr/>
        </p:nvSpPr>
        <p:spPr bwMode="auto">
          <a:xfrm>
            <a:off x="3563938" y="6488113"/>
            <a:ext cx="72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AB2C8A10-3EC8-4C43-A1B0-21ABC55BC15F}" type="slidenum">
              <a:rPr lang="nl-BE">
                <a:latin typeface="Calibri" pitchFamily="34" charset="0"/>
              </a:rPr>
              <a:pPr/>
              <a:t>70</a:t>
            </a:fld>
            <a:endParaRPr lang="nl-BE">
              <a:latin typeface="Calibri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0AC6C-4330-4DCD-AC3C-9E470F5C459E}" type="slidenum">
              <a:rPr lang="nl-BE" smtClean="0"/>
              <a:pPr>
                <a:defRPr/>
              </a:pPr>
              <a:t>70</a:t>
            </a:fld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6407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 smtClean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nl-BE" dirty="0" smtClean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nl-BE" dirty="0" smtClean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De toekomst?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46            32          28             20             0?</a:t>
            </a:r>
            <a:endParaRPr lang="nl-BE" dirty="0"/>
          </a:p>
        </p:txBody>
      </p:sp>
      <p:sp>
        <p:nvSpPr>
          <p:cNvPr id="4" name="PIJL-RECHTS 3"/>
          <p:cNvSpPr/>
          <p:nvPr/>
        </p:nvSpPr>
        <p:spPr>
          <a:xfrm>
            <a:off x="6804248" y="1772816"/>
            <a:ext cx="97948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5" name="PIJL-RECHTS 4"/>
          <p:cNvSpPr/>
          <p:nvPr/>
        </p:nvSpPr>
        <p:spPr>
          <a:xfrm>
            <a:off x="3059832" y="1700808"/>
            <a:ext cx="977900" cy="36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6" name="PIJL-RECHTS 5"/>
          <p:cNvSpPr/>
          <p:nvPr/>
        </p:nvSpPr>
        <p:spPr>
          <a:xfrm>
            <a:off x="1331640" y="1772816"/>
            <a:ext cx="979487" cy="288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73734" name="Tekstvak 6"/>
          <p:cNvSpPr txBox="1">
            <a:spLocks noChangeArrowheads="1"/>
          </p:cNvSpPr>
          <p:nvPr/>
        </p:nvSpPr>
        <p:spPr bwMode="auto">
          <a:xfrm>
            <a:off x="0" y="227687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BE" sz="3200" dirty="0" err="1">
                <a:latin typeface="Calibri" pitchFamily="34" charset="0"/>
              </a:rPr>
              <a:t>Msl</a:t>
            </a:r>
            <a:r>
              <a:rPr lang="nl-BE" sz="3200" dirty="0">
                <a:latin typeface="Calibri" pitchFamily="34" charset="0"/>
              </a:rPr>
              <a:t> weg </a:t>
            </a:r>
            <a:r>
              <a:rPr lang="nl-BE" sz="3200" dirty="0" smtClean="0">
                <a:latin typeface="Calibri" pitchFamily="34" charset="0"/>
              </a:rPr>
              <a:t>              “</a:t>
            </a:r>
            <a:r>
              <a:rPr lang="nl-BE" sz="3200" dirty="0">
                <a:latin typeface="Calibri" pitchFamily="34" charset="0"/>
              </a:rPr>
              <a:t>VIP transport” </a:t>
            </a:r>
          </a:p>
        </p:txBody>
      </p:sp>
      <p:sp>
        <p:nvSpPr>
          <p:cNvPr id="73735" name="Tekstvak 7"/>
          <p:cNvSpPr txBox="1">
            <a:spLocks noChangeArrowheads="1"/>
          </p:cNvSpPr>
          <p:nvPr/>
        </p:nvSpPr>
        <p:spPr bwMode="auto">
          <a:xfrm>
            <a:off x="0" y="306896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BE" sz="3200" dirty="0">
                <a:latin typeface="Calibri" pitchFamily="34" charset="0"/>
              </a:rPr>
              <a:t>NH90    </a:t>
            </a:r>
            <a:r>
              <a:rPr lang="nl-BE" sz="3200" dirty="0" smtClean="0">
                <a:latin typeface="Calibri" pitchFamily="34" charset="0"/>
              </a:rPr>
              <a:t>……. </a:t>
            </a:r>
            <a:r>
              <a:rPr lang="nl-BE" sz="3200" dirty="0">
                <a:latin typeface="Calibri" pitchFamily="34" charset="0"/>
              </a:rPr>
              <a:t>4  Marine </a:t>
            </a:r>
            <a:r>
              <a:rPr lang="nl-BE" sz="3200" dirty="0" smtClean="0">
                <a:latin typeface="Calibri" pitchFamily="34" charset="0"/>
              </a:rPr>
              <a:t>……… </a:t>
            </a:r>
            <a:r>
              <a:rPr lang="nl-BE" sz="3200" dirty="0">
                <a:latin typeface="Calibri" pitchFamily="34" charset="0"/>
              </a:rPr>
              <a:t>4 TTH</a:t>
            </a:r>
          </a:p>
        </p:txBody>
      </p:sp>
      <p:sp>
        <p:nvSpPr>
          <p:cNvPr id="73736" name="Tekstvak 8"/>
          <p:cNvSpPr txBox="1">
            <a:spLocks noChangeArrowheads="1"/>
          </p:cNvSpPr>
          <p:nvPr/>
        </p:nvSpPr>
        <p:spPr bwMode="auto">
          <a:xfrm>
            <a:off x="1258888" y="4005263"/>
            <a:ext cx="6481762" cy="193899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 sz="2400" dirty="0">
                <a:ln>
                  <a:solidFill>
                    <a:srgbClr val="00B050"/>
                  </a:solidFill>
                </a:ln>
                <a:latin typeface="Calibri" pitchFamily="34" charset="0"/>
              </a:rPr>
              <a:t>In juli 2004 ging het Licht Vliegwezen van de Landmacht over naar de Luchtcomponent van </a:t>
            </a:r>
            <a:r>
              <a:rPr lang="nl-BE" sz="2400" dirty="0" smtClean="0">
                <a:ln>
                  <a:solidFill>
                    <a:srgbClr val="00B050"/>
                  </a:solidFill>
                </a:ln>
                <a:latin typeface="Calibri" pitchFamily="34" charset="0"/>
              </a:rPr>
              <a:t>Defensie. Hopelijk </a:t>
            </a:r>
            <a:r>
              <a:rPr lang="nl-BE" sz="2400" dirty="0">
                <a:ln>
                  <a:solidFill>
                    <a:srgbClr val="00B050"/>
                  </a:solidFill>
                </a:ln>
                <a:latin typeface="Calibri" pitchFamily="34" charset="0"/>
              </a:rPr>
              <a:t>heeft men daar verder voldoende aandacht voor Landoperaties als “core business” voor de helikopters. </a:t>
            </a:r>
          </a:p>
        </p:txBody>
      </p:sp>
      <p:sp>
        <p:nvSpPr>
          <p:cNvPr id="11" name="PIJL-RECHTS 10"/>
          <p:cNvSpPr/>
          <p:nvPr/>
        </p:nvSpPr>
        <p:spPr>
          <a:xfrm>
            <a:off x="4932040" y="1772816"/>
            <a:ext cx="977900" cy="288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B12152-10CD-4C34-8608-04893B847328}" type="slidenum">
              <a:rPr lang="nl-BE" smtClean="0"/>
              <a:pPr>
                <a:defRPr/>
              </a:pPr>
              <a:t>71</a:t>
            </a:fld>
            <a:endParaRPr lang="nl-BE" dirty="0"/>
          </a:p>
        </p:txBody>
      </p:sp>
      <p:sp>
        <p:nvSpPr>
          <p:cNvPr id="13" name="PIJL-RECHTS 12"/>
          <p:cNvSpPr/>
          <p:nvPr/>
        </p:nvSpPr>
        <p:spPr>
          <a:xfrm>
            <a:off x="3707904" y="2564904"/>
            <a:ext cx="720080" cy="14401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Afbeelding 7" descr="Img_1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8163" y="188913"/>
            <a:ext cx="9682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itel 2"/>
          <p:cNvSpPr>
            <a:spLocks noGrp="1"/>
          </p:cNvSpPr>
          <p:nvPr>
            <p:ph type="title" idx="4294967295"/>
          </p:nvPr>
        </p:nvSpPr>
        <p:spPr>
          <a:xfrm>
            <a:off x="-2557463" y="0"/>
            <a:ext cx="8229601" cy="1143000"/>
          </a:xfrm>
        </p:spPr>
        <p:txBody>
          <a:bodyPr/>
          <a:lstStyle/>
          <a:p>
            <a:pPr eaLnBrk="1" hangingPunct="1"/>
            <a:r>
              <a:rPr lang="nl-BE" smtClean="0"/>
              <a:t>NH90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732588" y="6492875"/>
            <a:ext cx="2133600" cy="365125"/>
          </a:xfrm>
        </p:spPr>
        <p:txBody>
          <a:bodyPr/>
          <a:lstStyle/>
          <a:p>
            <a:pPr>
              <a:defRPr/>
            </a:pPr>
            <a:fld id="{9A9E4E09-9D89-4B96-8E4D-FCC5D3C30FBE}" type="slidenum">
              <a:rPr lang="nl-BE" sz="1400" smtClean="0">
                <a:solidFill>
                  <a:schemeClr val="tx1"/>
                </a:solidFill>
              </a:rPr>
              <a:pPr>
                <a:defRPr/>
              </a:pPr>
              <a:t>72</a:t>
            </a:fld>
            <a:endParaRPr lang="nl-BE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kstvak 1"/>
          <p:cNvSpPr txBox="1">
            <a:spLocks noChangeArrowheads="1"/>
          </p:cNvSpPr>
          <p:nvPr/>
        </p:nvSpPr>
        <p:spPr bwMode="auto">
          <a:xfrm>
            <a:off x="900113" y="1484313"/>
            <a:ext cx="7416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BE" sz="6600"/>
              <a:t>Dank u </a:t>
            </a:r>
          </a:p>
          <a:p>
            <a:pPr algn="ctr"/>
            <a:endParaRPr lang="nl-BE" sz="6600"/>
          </a:p>
          <a:p>
            <a:pPr algn="ctr"/>
            <a:r>
              <a:rPr lang="nl-BE" sz="6600"/>
              <a:t>Vragen?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16688" y="6308725"/>
            <a:ext cx="2133600" cy="365125"/>
          </a:xfrm>
        </p:spPr>
        <p:txBody>
          <a:bodyPr/>
          <a:lstStyle/>
          <a:p>
            <a:pPr>
              <a:defRPr/>
            </a:pPr>
            <a:fld id="{55B009F0-60AE-4EE9-BC49-175C10706DB0}" type="slidenum">
              <a:rPr lang="nl-BE" smtClean="0"/>
              <a:pPr>
                <a:defRPr/>
              </a:pPr>
              <a:t>73</a:t>
            </a:fld>
            <a:endParaRPr lang="nl-BE" dirty="0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EAD2C-CE16-4BE2-B73C-A6DB1CFF47EC}" type="slidenum">
              <a:rPr lang="nl-BE" smtClean="0"/>
              <a:pPr>
                <a:defRPr/>
              </a:pPr>
              <a:t>74</a:t>
            </a:fld>
            <a:endParaRPr lang="nl-BE"/>
          </a:p>
        </p:txBody>
      </p:sp>
      <p:pic>
        <p:nvPicPr>
          <p:cNvPr id="4" name="Afbeelding 3" descr="Avion aérocl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048"/>
            <a:ext cx="9113045" cy="606928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EAD2C-CE16-4BE2-B73C-A6DB1CFF47EC}" type="slidenum">
              <a:rPr lang="nl-BE" smtClean="0"/>
              <a:pPr>
                <a:defRPr/>
              </a:pPr>
              <a:t>75</a:t>
            </a:fld>
            <a:endParaRPr lang="nl-BE"/>
          </a:p>
        </p:txBody>
      </p:sp>
      <p:pic>
        <p:nvPicPr>
          <p:cNvPr id="3" name="Afbeelding 2" descr="Pipe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535111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EAD2C-CE16-4BE2-B73C-A6DB1CFF47EC}" type="slidenum">
              <a:rPr lang="nl-BE" smtClean="0"/>
              <a:pPr>
                <a:defRPr/>
              </a:pPr>
              <a:t>76</a:t>
            </a:fld>
            <a:endParaRPr lang="nl-BE"/>
          </a:p>
        </p:txBody>
      </p:sp>
      <p:pic>
        <p:nvPicPr>
          <p:cNvPr id="3" name="Afbeelding 2" descr="Pipe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21331"/>
            <a:ext cx="7726430" cy="66480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kstvak 6"/>
          <p:cNvSpPr txBox="1">
            <a:spLocks noChangeArrowheads="1"/>
          </p:cNvSpPr>
          <p:nvPr/>
        </p:nvSpPr>
        <p:spPr bwMode="auto">
          <a:xfrm>
            <a:off x="0" y="548680"/>
            <a:ext cx="9144000" cy="792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L’aile de la Force Terrestre</a:t>
            </a:r>
            <a:endParaRPr lang="nl-BE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nl-BE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171" name="Afbeelding 4" descr="(8) Aile de pilote-observateu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420938"/>
            <a:ext cx="77152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0080B-B832-471A-872E-2BB006125E05}" type="slidenum">
              <a:rPr lang="nl-BE" smtClean="0"/>
              <a:pPr>
                <a:defRPr/>
              </a:pPr>
              <a:t>8</a:t>
            </a:fld>
            <a:endParaRPr lang="nl-BE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kstvak 1"/>
          <p:cNvSpPr txBox="1">
            <a:spLocks noChangeArrowheads="1"/>
          </p:cNvSpPr>
          <p:nvPr/>
        </p:nvSpPr>
        <p:spPr bwMode="auto">
          <a:xfrm>
            <a:off x="0" y="620713"/>
            <a:ext cx="91440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800" b="1" i="1"/>
              <a:t>Les traditions et l’abeille de la 6</a:t>
            </a:r>
            <a:r>
              <a:rPr lang="fr-BE" sz="2800" b="1" i="1" baseline="30000"/>
              <a:t>e</a:t>
            </a:r>
            <a:r>
              <a:rPr lang="fr-BE" sz="2800" b="1" i="1"/>
              <a:t> Escadrille de 1916</a:t>
            </a:r>
            <a:endParaRPr lang="nl-BE" sz="2800"/>
          </a:p>
          <a:p>
            <a:pPr algn="ctr"/>
            <a:endParaRPr lang="nl-BE"/>
          </a:p>
        </p:txBody>
      </p:sp>
      <p:pic>
        <p:nvPicPr>
          <p:cNvPr id="10243" name="Afbeelding 5" descr="(9) Insigne Abeille 6e Escadril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628775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FFA68-C110-465F-80E5-B9F5B5CE0CCD}" type="slidenum">
              <a:rPr lang="nl-BE" smtClean="0"/>
              <a:pPr>
                <a:defRPr/>
              </a:pPr>
              <a:t>9</a:t>
            </a:fld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833</Words>
  <Application>Microsoft Office PowerPoint</Application>
  <PresentationFormat>Diavoorstelling (4:3)</PresentationFormat>
  <Paragraphs>388</Paragraphs>
  <Slides>76</Slides>
  <Notes>72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76</vt:i4>
      </vt:variant>
    </vt:vector>
  </HeadingPairs>
  <TitlesOfParts>
    <vt:vector size="77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Rise and fall of the Belgian AMob</vt:lpstr>
      <vt:lpstr>Wat is aeromobiliteit?</vt:lpstr>
      <vt:lpstr>Een peleton LtAvn</vt:lpstr>
      <vt:lpstr>Evolutie van het subconcept Amob van de Landmacht</vt:lpstr>
      <vt:lpstr>Het programma Amob I</vt:lpstr>
      <vt:lpstr>Mogelijke toestellen</vt:lpstr>
      <vt:lpstr>Hughes 530</vt:lpstr>
      <vt:lpstr>Gazelle</vt:lpstr>
      <vt:lpstr>Fennec</vt:lpstr>
      <vt:lpstr>BO 105</vt:lpstr>
      <vt:lpstr>A 109</vt:lpstr>
      <vt:lpstr>BK 117</vt:lpstr>
      <vt:lpstr>Dauphin</vt:lpstr>
      <vt:lpstr>Lynx</vt:lpstr>
      <vt:lpstr>Dia 57</vt:lpstr>
      <vt:lpstr>Apache</vt:lpstr>
      <vt:lpstr>Cobra</vt:lpstr>
      <vt:lpstr>Mongoose</vt:lpstr>
      <vt:lpstr>De A-109 BA (Belgian Army) helicopters</vt:lpstr>
      <vt:lpstr>VLUCHTKARAKTERISTIEKEN</vt:lpstr>
      <vt:lpstr>De TOW 2A - nachtvuurcapaciteit</vt:lpstr>
      <vt:lpstr>Afvuur van missile</vt:lpstr>
      <vt:lpstr>Afvuur van raketten</vt:lpstr>
      <vt:lpstr>Cockpit</vt:lpstr>
      <vt:lpstr>Integratie</vt:lpstr>
      <vt:lpstr>Dia 68</vt:lpstr>
      <vt:lpstr>NVG</vt:lpstr>
      <vt:lpstr>Medevac</vt:lpstr>
      <vt:lpstr> De toekomst?  46            32          28             20             0?</vt:lpstr>
      <vt:lpstr>NH90</vt:lpstr>
      <vt:lpstr>Dia 73</vt:lpstr>
      <vt:lpstr>Dia 74</vt:lpstr>
      <vt:lpstr>Dia 75</vt:lpstr>
      <vt:lpstr>Dia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Rik</dc:creator>
  <cp:lastModifiedBy>Rik</cp:lastModifiedBy>
  <cp:revision>259</cp:revision>
  <dcterms:created xsi:type="dcterms:W3CDTF">2011-09-12T06:56:29Z</dcterms:created>
  <dcterms:modified xsi:type="dcterms:W3CDTF">2012-04-15T20:20:18Z</dcterms:modified>
</cp:coreProperties>
</file>